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9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1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2" r:id="rId30"/>
    <p:sldId id="285" r:id="rId31"/>
    <p:sldId id="287" r:id="rId32"/>
    <p:sldId id="286" r:id="rId33"/>
    <p:sldId id="288" r:id="rId34"/>
    <p:sldId id="289" r:id="rId35"/>
    <p:sldId id="290" r:id="rId36"/>
    <p:sldId id="283" r:id="rId3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8" autoAdjust="0"/>
  </p:normalViewPr>
  <p:slideViewPr>
    <p:cSldViewPr snapToGrid="0">
      <p:cViewPr varScale="1">
        <p:scale>
          <a:sx n="113" d="100"/>
          <a:sy n="113" d="100"/>
        </p:scale>
        <p:origin x="-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58D-C207-47BB-B245-9059FF7D4F68}" type="datetimeFigureOut">
              <a:rPr lang="lv-LV" smtClean="0"/>
              <a:t>05.04.2023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E23-587B-4D7A-B0CB-3E2FC32E4D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783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58D-C207-47BB-B245-9059FF7D4F68}" type="datetimeFigureOut">
              <a:rPr lang="lv-LV" smtClean="0"/>
              <a:t>05.04.2023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E23-587B-4D7A-B0CB-3E2FC32E4D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967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58D-C207-47BB-B245-9059FF7D4F68}" type="datetimeFigureOut">
              <a:rPr lang="lv-LV" smtClean="0"/>
              <a:t>05.04.2023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E23-587B-4D7A-B0CB-3E2FC32E4D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51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58D-C207-47BB-B245-9059FF7D4F68}" type="datetimeFigureOut">
              <a:rPr lang="lv-LV" smtClean="0"/>
              <a:t>05.04.2023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E23-587B-4D7A-B0CB-3E2FC32E4D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84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58D-C207-47BB-B245-9059FF7D4F68}" type="datetimeFigureOut">
              <a:rPr lang="lv-LV" smtClean="0"/>
              <a:t>05.04.2023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E23-587B-4D7A-B0CB-3E2FC32E4D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849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58D-C207-47BB-B245-9059FF7D4F68}" type="datetimeFigureOut">
              <a:rPr lang="lv-LV" smtClean="0"/>
              <a:t>05.04.2023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E23-587B-4D7A-B0CB-3E2FC32E4D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74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58D-C207-47BB-B245-9059FF7D4F68}" type="datetimeFigureOut">
              <a:rPr lang="lv-LV" smtClean="0"/>
              <a:t>05.04.2023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E23-587B-4D7A-B0CB-3E2FC32E4D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937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58D-C207-47BB-B245-9059FF7D4F68}" type="datetimeFigureOut">
              <a:rPr lang="lv-LV" smtClean="0"/>
              <a:t>05.04.2023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E23-587B-4D7A-B0CB-3E2FC32E4D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314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58D-C207-47BB-B245-9059FF7D4F68}" type="datetimeFigureOut">
              <a:rPr lang="lv-LV" smtClean="0"/>
              <a:t>05.04.2023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E23-587B-4D7A-B0CB-3E2FC32E4D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42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58D-C207-47BB-B245-9059FF7D4F68}" type="datetimeFigureOut">
              <a:rPr lang="lv-LV" smtClean="0"/>
              <a:t>05.04.2023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E23-587B-4D7A-B0CB-3E2FC32E4D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227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58D-C207-47BB-B245-9059FF7D4F68}" type="datetimeFigureOut">
              <a:rPr lang="lv-LV" smtClean="0"/>
              <a:t>05.04.2023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E23-587B-4D7A-B0CB-3E2FC32E4D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607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58D-C207-47BB-B245-9059FF7D4F68}" type="datetimeFigureOut">
              <a:rPr lang="lv-LV" smtClean="0"/>
              <a:t>05.04.2023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1E23-587B-4D7A-B0CB-3E2FC32E4D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799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ugavpils.biblioteka.lv/Alise" TargetMode="External"/><Relationship Id="rId2" Type="http://schemas.openxmlformats.org/officeDocument/2006/relationships/hyperlink" Target="http://www.lcb.lv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7200" b="1" dirty="0" smtClean="0"/>
              <a:t>Elektroniskais katalogs –</a:t>
            </a:r>
            <a:br>
              <a:rPr lang="lv-LV" sz="7200" b="1" dirty="0" smtClean="0"/>
            </a:br>
            <a:r>
              <a:rPr lang="lv-LV" sz="7200" b="1" dirty="0" smtClean="0"/>
              <a:t>tas ir vienkārši</a:t>
            </a:r>
            <a:endParaRPr lang="lv-LV" sz="7200" b="1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4481384"/>
            <a:ext cx="9144000" cy="77641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lv-LV" dirty="0" smtClean="0"/>
              <a:t>Latgales Centrālā bibliotēka</a:t>
            </a:r>
          </a:p>
          <a:p>
            <a:pPr algn="r"/>
            <a:r>
              <a:rPr lang="lv-LV" dirty="0" smtClean="0"/>
              <a:t>Informācijas nodaļa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5079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700" b="1" dirty="0" smtClean="0"/>
              <a:t>Pēc noklusējuma meklēšana notiek visās kopkataloga bibliotēkās un datubāzēs</a:t>
            </a:r>
            <a:endParaRPr lang="lv-LV" sz="2700" b="1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771" y="1573184"/>
            <a:ext cx="5216458" cy="50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3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400" b="1" dirty="0" smtClean="0"/>
              <a:t>Iespēja meklēt pēc kritērijiem</a:t>
            </a:r>
            <a:endParaRPr lang="lv-LV" sz="24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 rotWithShape="1">
          <a:blip r:embed="rId2"/>
          <a:srcRect l="19878" t="30123" r="38379" b="20635"/>
          <a:stretch/>
        </p:blipFill>
        <p:spPr>
          <a:xfrm>
            <a:off x="838200" y="1792334"/>
            <a:ext cx="7633981" cy="5065666"/>
          </a:xfrm>
          <a:prstGeom prst="rect">
            <a:avLst/>
          </a:prstGeom>
        </p:spPr>
      </p:pic>
      <p:cxnSp>
        <p:nvCxnSpPr>
          <p:cNvPr id="8" name="Taisns bultveida savienotājs 7"/>
          <p:cNvCxnSpPr/>
          <p:nvPr/>
        </p:nvCxnSpPr>
        <p:spPr>
          <a:xfrm flipH="1" flipV="1">
            <a:off x="3601559" y="2601759"/>
            <a:ext cx="2759674" cy="216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aisnstūris ar noapaļotiem stūriem 11"/>
          <p:cNvSpPr/>
          <p:nvPr/>
        </p:nvSpPr>
        <p:spPr>
          <a:xfrm>
            <a:off x="6167863" y="4768309"/>
            <a:ext cx="2619633" cy="96016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Noklikšķinot, atver kritēriju sarakstu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1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48614" y="3007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400" b="1" dirty="0" smtClean="0"/>
              <a:t>Atlase pēc kritērija: </a:t>
            </a:r>
            <a:r>
              <a:rPr lang="lv-LV" sz="2400" b="1" dirty="0" smtClean="0">
                <a:solidFill>
                  <a:srgbClr val="FF0000"/>
                </a:solidFill>
              </a:rPr>
              <a:t>autors</a:t>
            </a:r>
            <a:r>
              <a:rPr lang="lv-LV" sz="2400" b="1" dirty="0" smtClean="0"/>
              <a:t>. Atlase pēc jebkura autora, individuālā, kolektīvā vai to </a:t>
            </a:r>
            <a:r>
              <a:rPr lang="lv-LV" sz="2400" b="1" dirty="0" err="1" smtClean="0"/>
              <a:t>papildaprakstiem</a:t>
            </a:r>
            <a:endParaRPr lang="lv-LV" sz="2400" b="1" dirty="0"/>
          </a:p>
        </p:txBody>
      </p:sp>
      <p:pic>
        <p:nvPicPr>
          <p:cNvPr id="13" name="Satura vietturis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668" y="1565189"/>
            <a:ext cx="10059429" cy="5060926"/>
          </a:xfrm>
          <a:prstGeom prst="rect">
            <a:avLst/>
          </a:prstGeom>
        </p:spPr>
      </p:pic>
      <p:cxnSp>
        <p:nvCxnSpPr>
          <p:cNvPr id="15" name="Taisns bultveida savienotājs 14"/>
          <p:cNvCxnSpPr/>
          <p:nvPr/>
        </p:nvCxnSpPr>
        <p:spPr>
          <a:xfrm flipH="1" flipV="1">
            <a:off x="3501081" y="3872925"/>
            <a:ext cx="601362" cy="253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aisnstūris ar noapaļotiem stūriem 17"/>
          <p:cNvSpPr/>
          <p:nvPr/>
        </p:nvSpPr>
        <p:spPr>
          <a:xfrm>
            <a:off x="4102443" y="3822314"/>
            <a:ext cx="1845276" cy="8238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Atlasīto ierakstu skaits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20" name="Taisns bultveida savienotājs 19"/>
          <p:cNvCxnSpPr/>
          <p:nvPr/>
        </p:nvCxnSpPr>
        <p:spPr>
          <a:xfrm flipH="1" flipV="1">
            <a:off x="9728887" y="2265405"/>
            <a:ext cx="560173" cy="21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aisnstūris ar noapaļotiem stūriem 21"/>
          <p:cNvSpPr/>
          <p:nvPr/>
        </p:nvSpPr>
        <p:spPr>
          <a:xfrm>
            <a:off x="10144896" y="2150077"/>
            <a:ext cx="1717589" cy="14663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Pieejama izvēle no Autoritatīvās datubāzes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b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700" b="1" dirty="0" smtClean="0"/>
              <a:t>Atlase pēc kritērija: </a:t>
            </a:r>
            <a:r>
              <a:rPr lang="lv-LV" sz="2700" b="1" dirty="0" smtClean="0">
                <a:solidFill>
                  <a:srgbClr val="FF0000"/>
                </a:solidFill>
              </a:rPr>
              <a:t>autors</a:t>
            </a:r>
            <a:endParaRPr lang="lv-LV" sz="2700" b="1" dirty="0"/>
          </a:p>
        </p:txBody>
      </p:sp>
      <p:pic>
        <p:nvPicPr>
          <p:cNvPr id="9" name="Satura vietturis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730" y="1690688"/>
            <a:ext cx="10470292" cy="5032375"/>
          </a:xfrm>
          <a:prstGeom prst="rect">
            <a:avLst/>
          </a:prstGeom>
        </p:spPr>
      </p:pic>
      <p:cxnSp>
        <p:nvCxnSpPr>
          <p:cNvPr id="11" name="Taisns bultveida savienotājs 10"/>
          <p:cNvCxnSpPr/>
          <p:nvPr/>
        </p:nvCxnSpPr>
        <p:spPr>
          <a:xfrm flipH="1" flipV="1">
            <a:off x="4234250" y="3993162"/>
            <a:ext cx="980301" cy="21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aisnstūris ar noapaļotiem stūriem 13"/>
          <p:cNvSpPr/>
          <p:nvPr/>
        </p:nvSpPr>
        <p:spPr>
          <a:xfrm>
            <a:off x="4893276" y="3715265"/>
            <a:ext cx="1985319" cy="98854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Atlasīto ierakstu skaits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16" name="Taisns bultveida savienotājs 15"/>
          <p:cNvCxnSpPr/>
          <p:nvPr/>
        </p:nvCxnSpPr>
        <p:spPr>
          <a:xfrm flipH="1" flipV="1">
            <a:off x="10733903" y="2454876"/>
            <a:ext cx="988540" cy="50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aisnstūris ar noapaļotiem stūriem 18"/>
          <p:cNvSpPr/>
          <p:nvPr/>
        </p:nvSpPr>
        <p:spPr>
          <a:xfrm>
            <a:off x="10511481" y="2848103"/>
            <a:ext cx="1977081" cy="114505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Noklikšķinot, pieejama izvēle no Autoritatīvās datubāzes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1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400" b="1" dirty="0" smtClean="0"/>
              <a:t>Atlase pēc kritērija: </a:t>
            </a:r>
            <a:r>
              <a:rPr lang="lv-LV" sz="2400" b="1" dirty="0" smtClean="0">
                <a:solidFill>
                  <a:srgbClr val="FF0000"/>
                </a:solidFill>
              </a:rPr>
              <a:t>autors</a:t>
            </a:r>
            <a:r>
              <a:rPr lang="lv-LV" sz="2400" b="1" dirty="0" smtClean="0"/>
              <a:t>. </a:t>
            </a:r>
            <a:r>
              <a:rPr lang="lv-LV" sz="2400" b="1" dirty="0"/>
              <a:t>Lai precizētu uzvārdu, atver izvēles kritērijus</a:t>
            </a: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630" y="2068641"/>
            <a:ext cx="9396170" cy="4723456"/>
          </a:xfrm>
          <a:prstGeom prst="rect">
            <a:avLst/>
          </a:prstGeom>
        </p:spPr>
      </p:pic>
      <p:cxnSp>
        <p:nvCxnSpPr>
          <p:cNvPr id="6" name="Taisns bultveida savienotājs 5"/>
          <p:cNvCxnSpPr/>
          <p:nvPr/>
        </p:nvCxnSpPr>
        <p:spPr>
          <a:xfrm flipH="1" flipV="1">
            <a:off x="3829107" y="3763104"/>
            <a:ext cx="1375719" cy="1128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isnstūris ar noapaļotiem stūriem 8"/>
          <p:cNvSpPr/>
          <p:nvPr/>
        </p:nvSpPr>
        <p:spPr>
          <a:xfrm>
            <a:off x="4338366" y="4355240"/>
            <a:ext cx="2051222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Autora izvēle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11" name="Taisns bultveida savienotājs 10"/>
          <p:cNvCxnSpPr/>
          <p:nvPr/>
        </p:nvCxnSpPr>
        <p:spPr>
          <a:xfrm flipV="1">
            <a:off x="8452022" y="3763104"/>
            <a:ext cx="1131558" cy="182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aisnstūris ar noapaļotiem stūriem 13"/>
          <p:cNvSpPr/>
          <p:nvPr/>
        </p:nvSpPr>
        <p:spPr>
          <a:xfrm>
            <a:off x="7644714" y="5128054"/>
            <a:ext cx="2257167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Katra autora izdevumu skaits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700" b="1" dirty="0" smtClean="0"/>
              <a:t>Atlase pēc kritērija: </a:t>
            </a:r>
            <a:r>
              <a:rPr lang="lv-LV" sz="2700" b="1" dirty="0" smtClean="0">
                <a:solidFill>
                  <a:srgbClr val="FF0000"/>
                </a:solidFill>
              </a:rPr>
              <a:t>nosaukums</a:t>
            </a:r>
            <a:r>
              <a:rPr lang="lv-LV" sz="2700" b="1" dirty="0" smtClean="0"/>
              <a:t>. Atlasa pēc jebkura vārda vai vārdu savienojuma nosaukumā, citās nosaukuma ziņās, satura laukā, paralēlnosaukumā</a:t>
            </a:r>
            <a:endParaRPr lang="lv-LV" sz="2700" b="1" dirty="0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076" y="1690688"/>
            <a:ext cx="9712410" cy="4871737"/>
          </a:xfrm>
          <a:prstGeom prst="rect">
            <a:avLst/>
          </a:prstGeom>
        </p:spPr>
      </p:pic>
      <p:cxnSp>
        <p:nvCxnSpPr>
          <p:cNvPr id="7" name="Taisns bultveida savienotājs 6"/>
          <p:cNvCxnSpPr/>
          <p:nvPr/>
        </p:nvCxnSpPr>
        <p:spPr>
          <a:xfrm flipH="1" flipV="1">
            <a:off x="4242487" y="3982395"/>
            <a:ext cx="782594" cy="53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isnstūris ar noapaļotiem stūriem 10"/>
          <p:cNvSpPr/>
          <p:nvPr/>
        </p:nvSpPr>
        <p:spPr>
          <a:xfrm>
            <a:off x="4567881" y="4349578"/>
            <a:ext cx="1676400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Atlasīto ierakstu skaits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3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700" b="1" dirty="0" smtClean="0"/>
              <a:t>Atlase pēc kritērija: </a:t>
            </a:r>
            <a:r>
              <a:rPr lang="lv-LV" sz="2700" b="1" dirty="0" smtClean="0">
                <a:solidFill>
                  <a:srgbClr val="FF0000"/>
                </a:solidFill>
              </a:rPr>
              <a:t>par personu</a:t>
            </a:r>
            <a:r>
              <a:rPr lang="lv-LV" sz="2700" b="1" dirty="0" smtClean="0"/>
              <a:t>. Atlasa ierakstus par izvēlēto personu</a:t>
            </a:r>
            <a:endParaRPr lang="lv-LV" sz="27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78" y="2034746"/>
            <a:ext cx="11376453" cy="4823254"/>
          </a:xfrm>
          <a:prstGeom prst="rect">
            <a:avLst/>
          </a:prstGeom>
        </p:spPr>
      </p:pic>
      <p:cxnSp>
        <p:nvCxnSpPr>
          <p:cNvPr id="6" name="Taisns bultveida savienotājs 5"/>
          <p:cNvCxnSpPr/>
          <p:nvPr/>
        </p:nvCxnSpPr>
        <p:spPr>
          <a:xfrm flipH="1" flipV="1">
            <a:off x="3368244" y="4256903"/>
            <a:ext cx="634313" cy="378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isnstūris ar noapaļotiem stūriem 7"/>
          <p:cNvSpPr/>
          <p:nvPr/>
        </p:nvSpPr>
        <p:spPr>
          <a:xfrm>
            <a:off x="3782195" y="4527346"/>
            <a:ext cx="1654777" cy="6590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Atlasīto ierakstu skaits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10" name="Taisns bultveida savienotājs 9"/>
          <p:cNvCxnSpPr/>
          <p:nvPr/>
        </p:nvCxnSpPr>
        <p:spPr>
          <a:xfrm flipH="1" flipV="1">
            <a:off x="10616512" y="2790752"/>
            <a:ext cx="914399" cy="830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aisnstūris ar noapaļotiem stūriem 14"/>
          <p:cNvSpPr/>
          <p:nvPr/>
        </p:nvSpPr>
        <p:spPr>
          <a:xfrm>
            <a:off x="10793625" y="3299908"/>
            <a:ext cx="1474573" cy="87321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Izvēle no Autoritatīvās datubāzes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7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56887"/>
            <a:ext cx="10515600" cy="1325563"/>
          </a:xfrm>
        </p:spPr>
        <p:txBody>
          <a:bodyPr/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400" b="1" dirty="0" smtClean="0"/>
              <a:t>Atlase pēc kritērija: </a:t>
            </a:r>
            <a:r>
              <a:rPr lang="lv-LV" sz="2400" b="1" dirty="0" smtClean="0">
                <a:solidFill>
                  <a:srgbClr val="FF0000"/>
                </a:solidFill>
              </a:rPr>
              <a:t>par ģeogrāfisko objektu      </a:t>
            </a:r>
            <a:endParaRPr lang="lv-LV" sz="2400" b="1" dirty="0">
              <a:solidFill>
                <a:srgbClr val="FF0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470" y="1682450"/>
            <a:ext cx="9514702" cy="4351338"/>
          </a:xfrm>
          <a:prstGeom prst="rect">
            <a:avLst/>
          </a:prstGeom>
        </p:spPr>
      </p:pic>
      <p:cxnSp>
        <p:nvCxnSpPr>
          <p:cNvPr id="9" name="Taisns bultveida savienotājs 8"/>
          <p:cNvCxnSpPr/>
          <p:nvPr/>
        </p:nvCxnSpPr>
        <p:spPr>
          <a:xfrm flipH="1" flipV="1">
            <a:off x="3950039" y="3576356"/>
            <a:ext cx="1099752" cy="665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aisnstūris ar noapaļotiem stūriem 11"/>
          <p:cNvSpPr/>
          <p:nvPr/>
        </p:nvSpPr>
        <p:spPr>
          <a:xfrm>
            <a:off x="4870621" y="4242206"/>
            <a:ext cx="2450757" cy="161035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Pirmie 500 atlasītie ieraksti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3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89920" y="354956"/>
            <a:ext cx="10515600" cy="1325563"/>
          </a:xfrm>
        </p:spPr>
        <p:txBody>
          <a:bodyPr>
            <a:normAutofit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700" b="1" dirty="0" smtClean="0"/>
              <a:t>Atlase pēc kritērija: </a:t>
            </a:r>
            <a:r>
              <a:rPr lang="lv-LV" sz="2700" b="1" dirty="0" smtClean="0">
                <a:solidFill>
                  <a:srgbClr val="FF0000"/>
                </a:solidFill>
              </a:rPr>
              <a:t>izdevējs</a:t>
            </a:r>
            <a:r>
              <a:rPr lang="lv-LV" sz="2700" b="1" dirty="0" smtClean="0"/>
              <a:t>. Atlasa ierakstus, kas izdoti noteiktā izdevniecībā</a:t>
            </a:r>
            <a:endParaRPr lang="lv-LV" sz="27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979" y="1848043"/>
            <a:ext cx="10280822" cy="4351338"/>
          </a:xfrm>
          <a:prstGeom prst="rect">
            <a:avLst/>
          </a:prstGeom>
        </p:spPr>
      </p:pic>
      <p:cxnSp>
        <p:nvCxnSpPr>
          <p:cNvPr id="6" name="Taisns bultveida savienotājs 5"/>
          <p:cNvCxnSpPr/>
          <p:nvPr/>
        </p:nvCxnSpPr>
        <p:spPr>
          <a:xfrm flipH="1" flipV="1">
            <a:off x="7274011" y="2594919"/>
            <a:ext cx="296562" cy="683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isnstūris ar noapaļotiem stūriem 7"/>
          <p:cNvSpPr/>
          <p:nvPr/>
        </p:nvSpPr>
        <p:spPr>
          <a:xfrm>
            <a:off x="7216346" y="3278660"/>
            <a:ext cx="1523999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Ierakstīt izdevniecības nosaukumu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10" name="Taisns bultveida savienotājs 9"/>
          <p:cNvCxnSpPr/>
          <p:nvPr/>
        </p:nvCxnSpPr>
        <p:spPr>
          <a:xfrm flipH="1" flipV="1">
            <a:off x="3880017" y="4006443"/>
            <a:ext cx="1416912" cy="373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aisnstūris ar noapaļotiem stūriem 13"/>
          <p:cNvSpPr/>
          <p:nvPr/>
        </p:nvSpPr>
        <p:spPr>
          <a:xfrm>
            <a:off x="4885036" y="4006442"/>
            <a:ext cx="1606379" cy="129872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Rāda tikai pirmos 500 atlasītos ierakstus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44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700" b="1" dirty="0" smtClean="0"/>
              <a:t>Atlase pēc kritērija: </a:t>
            </a:r>
            <a:r>
              <a:rPr lang="lv-LV" sz="2700" b="1" dirty="0" smtClean="0">
                <a:solidFill>
                  <a:srgbClr val="FF0000"/>
                </a:solidFill>
              </a:rPr>
              <a:t>visi lauki</a:t>
            </a:r>
            <a:r>
              <a:rPr lang="lv-LV" sz="2700" b="1" dirty="0" smtClean="0"/>
              <a:t>. Visplašākais atlases kritērijs – meklē jebkurā vārdu aprakstā. Parasti izmanto meklējot izdevumus par noteiktu tēmu</a:t>
            </a:r>
            <a:endParaRPr lang="lv-LV" sz="27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455" y="1825625"/>
            <a:ext cx="101325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1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44146" y="381600"/>
            <a:ext cx="10515600" cy="1325563"/>
          </a:xfrm>
        </p:spPr>
        <p:txBody>
          <a:bodyPr/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 ir elektroniskais katalogs?</a:t>
            </a:r>
            <a:endParaRPr lang="lv-LV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747584" y="1924479"/>
            <a:ext cx="10515600" cy="4351338"/>
          </a:xfrm>
        </p:spPr>
        <p:txBody>
          <a:bodyPr/>
          <a:lstStyle/>
          <a:p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</a:rPr>
              <a:t>Bibliotēkas elektroniskais katalogs – datubāze, kas satur bibliotēkas grāmatu un cita veida izdevumu bibliogrāfiskos aprakstus</a:t>
            </a:r>
          </a:p>
          <a:p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</a:rPr>
              <a:t>Bibliotēkas elektroniskais katalogs ir pieejams </a:t>
            </a:r>
            <a:r>
              <a:rPr lang="lv-LV" b="1" dirty="0" err="1" smtClean="0">
                <a:solidFill>
                  <a:schemeClr val="accent1">
                    <a:lumMod val="75000"/>
                  </a:schemeClr>
                </a:solidFill>
              </a:rPr>
              <a:t>tiešsaitē</a:t>
            </a:r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</a:rPr>
              <a:t> no jebkura datora ar Internet pieslēgumu</a:t>
            </a:r>
          </a:p>
          <a:p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</a:rPr>
              <a:t>LCB elektroniskais katalogs uzsākts 1999.gadā un pašlaik </a:t>
            </a:r>
            <a:r>
              <a:rPr lang="lv-LV" b="1" smtClean="0">
                <a:solidFill>
                  <a:schemeClr val="accent1">
                    <a:lumMod val="75000"/>
                  </a:schemeClr>
                </a:solidFill>
              </a:rPr>
              <a:t>satur </a:t>
            </a:r>
            <a:r>
              <a:rPr lang="lv-LV" b="1" smtClean="0">
                <a:solidFill>
                  <a:schemeClr val="accent1">
                    <a:lumMod val="75000"/>
                  </a:schemeClr>
                </a:solidFill>
              </a:rPr>
              <a:t>186260 </a:t>
            </a:r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</a:rPr>
              <a:t>iespieddarbu aprakstus</a:t>
            </a:r>
            <a:endParaRPr lang="lv-LV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2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700" b="1" dirty="0" smtClean="0"/>
              <a:t>Paplašinātajā atlasē ir iespējams savienot vairākus kritērijus, bet ne vairāk kā 3</a:t>
            </a:r>
            <a:br>
              <a:rPr lang="lv-LV" sz="2700" b="1" dirty="0" smtClean="0"/>
            </a:br>
            <a:endParaRPr lang="lv-LV" sz="27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205" y="1825624"/>
            <a:ext cx="8056606" cy="4962353"/>
          </a:xfrm>
          <a:prstGeom prst="rect">
            <a:avLst/>
          </a:prstGeom>
        </p:spPr>
      </p:pic>
      <p:cxnSp>
        <p:nvCxnSpPr>
          <p:cNvPr id="6" name="Taisns bultveida savienotājs 5"/>
          <p:cNvCxnSpPr/>
          <p:nvPr/>
        </p:nvCxnSpPr>
        <p:spPr>
          <a:xfrm flipH="1">
            <a:off x="8839200" y="2306595"/>
            <a:ext cx="584886" cy="123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aisnstūris ar noapaļotiem stūriem 6"/>
          <p:cNvSpPr/>
          <p:nvPr/>
        </p:nvSpPr>
        <p:spPr>
          <a:xfrm>
            <a:off x="9349944" y="1825624"/>
            <a:ext cx="1869989" cy="147774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Izvēlēties no autoru Autoritatīvās datubāzes 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9" name="Taisns bultveida savienotājs 8"/>
          <p:cNvCxnSpPr/>
          <p:nvPr/>
        </p:nvCxnSpPr>
        <p:spPr>
          <a:xfrm flipV="1">
            <a:off x="493241" y="2740024"/>
            <a:ext cx="867032" cy="881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aisnstūris ar noapaļotiem stūriem 11"/>
          <p:cNvSpPr/>
          <p:nvPr/>
        </p:nvSpPr>
        <p:spPr>
          <a:xfrm>
            <a:off x="0" y="3212110"/>
            <a:ext cx="1243913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Loģiskie operatori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31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br>
              <a:rPr lang="lv-LV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700" b="1" dirty="0" smtClean="0"/>
              <a:t>Atlase pēc vairākiem kritērijiem</a:t>
            </a:r>
            <a:endParaRPr lang="lv-LV" sz="27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384" y="1657737"/>
            <a:ext cx="8962767" cy="5039626"/>
          </a:xfrm>
          <a:prstGeom prst="rect">
            <a:avLst/>
          </a:prstGeom>
        </p:spPr>
      </p:pic>
      <p:cxnSp>
        <p:nvCxnSpPr>
          <p:cNvPr id="6" name="Taisns bultveida savienotājs 5"/>
          <p:cNvCxnSpPr/>
          <p:nvPr/>
        </p:nvCxnSpPr>
        <p:spPr>
          <a:xfrm flipH="1" flipV="1">
            <a:off x="4069492" y="4324865"/>
            <a:ext cx="749643" cy="543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isnstūris ar noapaļotiem stūriem 7"/>
          <p:cNvSpPr/>
          <p:nvPr/>
        </p:nvSpPr>
        <p:spPr>
          <a:xfrm>
            <a:off x="3912973" y="4522574"/>
            <a:ext cx="2685535" cy="126038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Sērijā «Skolas bibliotēka» 2012.gadā iznākušas 2 A.Čaka grāmatas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5" name="Taisns bultveida savienotājs 4"/>
          <p:cNvCxnSpPr/>
          <p:nvPr/>
        </p:nvCxnSpPr>
        <p:spPr>
          <a:xfrm flipV="1">
            <a:off x="1194486" y="2670261"/>
            <a:ext cx="584887" cy="41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bultveida savienotājs 8"/>
          <p:cNvCxnSpPr/>
          <p:nvPr/>
        </p:nvCxnSpPr>
        <p:spPr>
          <a:xfrm flipV="1">
            <a:off x="1087395" y="3016251"/>
            <a:ext cx="691978" cy="114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aisnstūris ar noapaļotiem stūriem 14"/>
          <p:cNvSpPr/>
          <p:nvPr/>
        </p:nvSpPr>
        <p:spPr>
          <a:xfrm>
            <a:off x="0" y="2505505"/>
            <a:ext cx="1260390" cy="96262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Loģiskie operatori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22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73363"/>
            <a:ext cx="10515600" cy="1325563"/>
          </a:xfrm>
        </p:spPr>
        <p:txBody>
          <a:bodyPr/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400" b="1" dirty="0" smtClean="0"/>
              <a:t>Atlase pēc vairākiem kritērijiem</a:t>
            </a:r>
            <a:endParaRPr lang="lv-LV" sz="24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530" y="1624288"/>
            <a:ext cx="9522940" cy="4781121"/>
          </a:xfrm>
          <a:prstGeom prst="rect">
            <a:avLst/>
          </a:prstGeom>
        </p:spPr>
      </p:pic>
      <p:cxnSp>
        <p:nvCxnSpPr>
          <p:cNvPr id="6" name="Taisns bultveida savienotājs 5"/>
          <p:cNvCxnSpPr/>
          <p:nvPr/>
        </p:nvCxnSpPr>
        <p:spPr>
          <a:xfrm flipH="1" flipV="1">
            <a:off x="9764785" y="2723535"/>
            <a:ext cx="775283" cy="88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isnstūris ar noapaļotiem stūriem 7"/>
          <p:cNvSpPr/>
          <p:nvPr/>
        </p:nvSpPr>
        <p:spPr>
          <a:xfrm>
            <a:off x="9378363" y="3594967"/>
            <a:ext cx="2558642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Noklikšķinot, no vērtību saraksta izvēlas resursa veidu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5" name="Taisns bultveida savienotājs 4"/>
          <p:cNvCxnSpPr/>
          <p:nvPr/>
        </p:nvCxnSpPr>
        <p:spPr>
          <a:xfrm flipV="1">
            <a:off x="1194486" y="2660822"/>
            <a:ext cx="584887" cy="131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aisnstūris ar noapaļotiem stūriem 6"/>
          <p:cNvSpPr/>
          <p:nvPr/>
        </p:nvSpPr>
        <p:spPr>
          <a:xfrm>
            <a:off x="53169" y="2627871"/>
            <a:ext cx="1211339" cy="83202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Loģiskais operators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59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400" b="1" dirty="0" smtClean="0"/>
              <a:t>Atlase pēc vairākiem kritērijiem</a:t>
            </a:r>
            <a:endParaRPr lang="lv-LV" sz="24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122" y="1782967"/>
            <a:ext cx="10437340" cy="4682267"/>
          </a:xfrm>
          <a:prstGeom prst="rect">
            <a:avLst/>
          </a:prstGeom>
        </p:spPr>
      </p:pic>
      <p:cxnSp>
        <p:nvCxnSpPr>
          <p:cNvPr id="6" name="Taisns bultveida savienotājs 5"/>
          <p:cNvCxnSpPr/>
          <p:nvPr/>
        </p:nvCxnSpPr>
        <p:spPr>
          <a:xfrm flipH="1" flipV="1">
            <a:off x="9563450" y="2843868"/>
            <a:ext cx="813732" cy="1098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isnstūris ar noapaļotiem stūriem 9"/>
          <p:cNvSpPr/>
          <p:nvPr/>
        </p:nvSpPr>
        <p:spPr>
          <a:xfrm>
            <a:off x="9185870" y="3729752"/>
            <a:ext cx="3162649" cy="98285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Noklikšķinot, no vērtību saraksta izvēlas valodu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85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700" b="1" dirty="0" smtClean="0"/>
              <a:t>Atlase pēc kritērija: jaunumi par N dienām. Atlasa jaunākos ierakstus bibliotēkas datubāzē, kas veidoti norādītajās N dienās</a:t>
            </a:r>
            <a:endParaRPr lang="lv-LV" sz="2700" b="1" dirty="0"/>
          </a:p>
        </p:txBody>
      </p:sp>
      <p:cxnSp>
        <p:nvCxnSpPr>
          <p:cNvPr id="6" name="Taisns bultveida savienotājs 5"/>
          <p:cNvCxnSpPr/>
          <p:nvPr/>
        </p:nvCxnSpPr>
        <p:spPr>
          <a:xfrm flipH="1" flipV="1">
            <a:off x="3900618" y="4031027"/>
            <a:ext cx="856735" cy="518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513" y="1690688"/>
            <a:ext cx="4465071" cy="50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2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31107" y="500062"/>
            <a:ext cx="10515600" cy="1325563"/>
          </a:xfrm>
        </p:spPr>
        <p:txBody>
          <a:bodyPr>
            <a:normAutofit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700" b="1" dirty="0" smtClean="0"/>
              <a:t>Atlase pēc kritērija: fonds/filiāle. Atlasa izvēlētā fonda vai filiāles uzdevumus</a:t>
            </a:r>
            <a:endParaRPr lang="lv-LV" sz="2700" b="1" dirty="0"/>
          </a:p>
        </p:txBody>
      </p:sp>
      <p:cxnSp>
        <p:nvCxnSpPr>
          <p:cNvPr id="6" name="Taisns bultveida savienotājs 5"/>
          <p:cNvCxnSpPr/>
          <p:nvPr/>
        </p:nvCxnSpPr>
        <p:spPr>
          <a:xfrm flipH="1" flipV="1">
            <a:off x="4193060" y="4303799"/>
            <a:ext cx="708454" cy="26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aisnstūris ar noapaļotiem stūriem 11"/>
          <p:cNvSpPr/>
          <p:nvPr/>
        </p:nvSpPr>
        <p:spPr>
          <a:xfrm>
            <a:off x="11409405" y="3484605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594" y="1719794"/>
            <a:ext cx="7286625" cy="4810125"/>
          </a:xfrm>
          <a:prstGeom prst="rect">
            <a:avLst/>
          </a:prstGeom>
        </p:spPr>
      </p:pic>
      <p:sp>
        <p:nvSpPr>
          <p:cNvPr id="8" name="Taisnstūris ar noapaļotiem stūriem 7"/>
          <p:cNvSpPr/>
          <p:nvPr/>
        </p:nvSpPr>
        <p:spPr>
          <a:xfrm>
            <a:off x="3340481" y="2935956"/>
            <a:ext cx="2240692" cy="81554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3. vsk. bibliotēkas krājumā esošo izdevumu skaits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13" name="Taisnstūris ar noapaļotiem stūriem 12"/>
          <p:cNvSpPr/>
          <p:nvPr/>
        </p:nvSpPr>
        <p:spPr>
          <a:xfrm>
            <a:off x="8412954" y="3027405"/>
            <a:ext cx="2026509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Izvēlas no bibliotēku saraksta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10" name="Taisns bultveida savienotājs 9"/>
          <p:cNvCxnSpPr/>
          <p:nvPr/>
        </p:nvCxnSpPr>
        <p:spPr>
          <a:xfrm flipH="1" flipV="1">
            <a:off x="9285135" y="2485368"/>
            <a:ext cx="282145" cy="634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76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Tematiskā meklēšana</a:t>
            </a:r>
            <a:b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400" b="1" dirty="0" smtClean="0"/>
              <a:t>Tēma: 1991.gada janvāra barikādes</a:t>
            </a:r>
            <a:endParaRPr lang="lv-LV" sz="24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043" y="1825625"/>
            <a:ext cx="8657968" cy="49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64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Tematiskā meklēšana</a:t>
            </a:r>
            <a:b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400" b="1" dirty="0" smtClean="0"/>
              <a:t>Tēma: Ogļskābās gāzes ietekme uz strādājošo veselību</a:t>
            </a:r>
            <a:endParaRPr lang="lv-LV" sz="24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157" y="1825624"/>
            <a:ext cx="9284043" cy="48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99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39346" y="258033"/>
            <a:ext cx="10515600" cy="1325563"/>
          </a:xfrm>
        </p:spPr>
        <p:txBody>
          <a:bodyPr>
            <a:normAutofit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Saraksta veidošana</a:t>
            </a:r>
            <a:b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700" b="1" dirty="0" smtClean="0"/>
              <a:t>No atlasītā saraksta iespējams veidot savu sarakstu, nospiežot pluszīmi</a:t>
            </a:r>
            <a:endParaRPr lang="lv-LV" sz="2700" b="1" dirty="0"/>
          </a:p>
        </p:txBody>
      </p:sp>
      <p:pic>
        <p:nvPicPr>
          <p:cNvPr id="6" name="Satura vietturis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561" y="1610498"/>
            <a:ext cx="7751805" cy="5247502"/>
          </a:xfrm>
          <a:prstGeom prst="rect">
            <a:avLst/>
          </a:prstGeom>
        </p:spPr>
      </p:pic>
      <p:cxnSp>
        <p:nvCxnSpPr>
          <p:cNvPr id="8" name="Taisns bultveida savienotājs 7"/>
          <p:cNvCxnSpPr/>
          <p:nvPr/>
        </p:nvCxnSpPr>
        <p:spPr>
          <a:xfrm flipH="1" flipV="1">
            <a:off x="9292281" y="4144597"/>
            <a:ext cx="922637" cy="427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bultveida savienotājs 11"/>
          <p:cNvCxnSpPr/>
          <p:nvPr/>
        </p:nvCxnSpPr>
        <p:spPr>
          <a:xfrm flipH="1">
            <a:off x="9292281" y="5439031"/>
            <a:ext cx="988540" cy="181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aisnstūris ar noapaļotiem stūriem 14"/>
          <p:cNvSpPr/>
          <p:nvPr/>
        </p:nvSpPr>
        <p:spPr>
          <a:xfrm>
            <a:off x="10214918" y="4567879"/>
            <a:ext cx="1878228" cy="135512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 </a:t>
            </a:r>
            <a:r>
              <a:rPr lang="lv-LV" dirty="0" smtClean="0">
                <a:solidFill>
                  <a:schemeClr val="tx1"/>
                </a:solidFill>
              </a:rPr>
              <a:t>1.solis: Atlasiet grāmatas sarakstam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7" name="Taisns bultveida savienotājs 6"/>
          <p:cNvCxnSpPr/>
          <p:nvPr/>
        </p:nvCxnSpPr>
        <p:spPr>
          <a:xfrm flipH="1">
            <a:off x="9102811" y="2248930"/>
            <a:ext cx="1021492" cy="453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isnstūris ar noapaļotiem stūriem 8"/>
          <p:cNvSpPr/>
          <p:nvPr/>
        </p:nvSpPr>
        <p:spPr>
          <a:xfrm>
            <a:off x="10033687" y="1949696"/>
            <a:ext cx="2059459" cy="149372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2.solis: Noklikšķiniet uz «Mans saraksts»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7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Tematiskā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400" b="1" dirty="0" smtClean="0"/>
              <a:t>Tēma: Teātra dienas tradīcijas Latvijā</a:t>
            </a:r>
            <a:endParaRPr lang="lv-LV" sz="24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384" y="1825625"/>
            <a:ext cx="8641492" cy="4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0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12341" y="431027"/>
            <a:ext cx="10515600" cy="1325563"/>
          </a:xfrm>
        </p:spPr>
        <p:txBody>
          <a:bodyPr/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 atrast?</a:t>
            </a:r>
            <a:endParaRPr lang="lv-LV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b="1" dirty="0" smtClean="0"/>
              <a:t>Latgales Centrālās bibliotēkas mājaslapā</a:t>
            </a:r>
            <a:r>
              <a:rPr lang="lv-LV" dirty="0" smtClean="0"/>
              <a:t>: </a:t>
            </a:r>
          </a:p>
          <a:p>
            <a:pPr marL="0" indent="0" algn="ctr">
              <a:buNone/>
            </a:pPr>
            <a:r>
              <a:rPr lang="lv-LV" dirty="0" err="1" smtClean="0">
                <a:hlinkClick r:id="rId2"/>
              </a:rPr>
              <a:t>www.lcb.lv</a:t>
            </a:r>
            <a:r>
              <a:rPr lang="lv-LV" dirty="0" smtClean="0"/>
              <a:t>           </a:t>
            </a:r>
            <a:r>
              <a:rPr lang="lv-LV" b="1" dirty="0" smtClean="0"/>
              <a:t>elektroniskais katalogs</a:t>
            </a:r>
          </a:p>
          <a:p>
            <a:pPr marL="0" indent="0" algn="ctr">
              <a:buNone/>
            </a:pPr>
            <a:r>
              <a:rPr lang="lv-LV" b="1" dirty="0" smtClean="0"/>
              <a:t>vai</a:t>
            </a:r>
          </a:p>
          <a:p>
            <a:pPr marL="0" indent="0" algn="ctr">
              <a:buNone/>
            </a:pPr>
            <a:r>
              <a:rPr lang="lv-LV" dirty="0" smtClean="0">
                <a:hlinkClick r:id="rId3"/>
              </a:rPr>
              <a:t>http://daugavpils.biblioteka.lv/Alise</a:t>
            </a:r>
            <a:endParaRPr lang="lv-LV" dirty="0" smtClean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endParaRPr lang="lv-LV" dirty="0"/>
          </a:p>
        </p:txBody>
      </p:sp>
      <p:sp>
        <p:nvSpPr>
          <p:cNvPr id="4" name="Labā bultiņa 3"/>
          <p:cNvSpPr/>
          <p:nvPr/>
        </p:nvSpPr>
        <p:spPr>
          <a:xfrm>
            <a:off x="5016845" y="2586681"/>
            <a:ext cx="48603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9590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Saraksta veidošana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v-LV" sz="27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20" t="24872" r="40416" b="7352"/>
          <a:stretch/>
        </p:blipFill>
        <p:spPr>
          <a:xfrm>
            <a:off x="642552" y="1515761"/>
            <a:ext cx="8427309" cy="5457568"/>
          </a:xfrm>
          <a:prstGeom prst="rect">
            <a:avLst/>
          </a:prstGeom>
        </p:spPr>
      </p:pic>
      <p:cxnSp>
        <p:nvCxnSpPr>
          <p:cNvPr id="6" name="Taisns bultveida savienotājs 5"/>
          <p:cNvCxnSpPr/>
          <p:nvPr/>
        </p:nvCxnSpPr>
        <p:spPr>
          <a:xfrm flipH="1" flipV="1">
            <a:off x="8822723" y="3303374"/>
            <a:ext cx="815546" cy="32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isnstūris ar noapaļotiem stūriem 7"/>
          <p:cNvSpPr/>
          <p:nvPr/>
        </p:nvSpPr>
        <p:spPr>
          <a:xfrm>
            <a:off x="9638269" y="1811230"/>
            <a:ext cx="2084174" cy="463597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 smtClean="0">
                <a:solidFill>
                  <a:schemeClr val="tx1"/>
                </a:solidFill>
              </a:rPr>
              <a:t>Atlasīto sarakstu var sakārtot: alfabēta secībā (autors </a:t>
            </a:r>
            <a:r>
              <a:rPr lang="lv-LV" sz="2000" dirty="0">
                <a:solidFill>
                  <a:schemeClr val="tx1"/>
                </a:solidFill>
              </a:rPr>
              <a:t>+</a:t>
            </a:r>
            <a:r>
              <a:rPr lang="lv-LV" sz="2000" dirty="0" smtClean="0">
                <a:solidFill>
                  <a:schemeClr val="tx1"/>
                </a:solidFill>
              </a:rPr>
              <a:t> nosaukums), izdošanas gadu augošā/dilstošā secībā, ierakstu izveidošanas datuma augošā/dilstošā secībā</a:t>
            </a:r>
            <a:endParaRPr lang="lv-L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70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Saraksta nosūtīšana uz e-pastu</a:t>
            </a:r>
            <a:endParaRPr lang="lv-LV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843" y="1883288"/>
            <a:ext cx="7933037" cy="4904689"/>
          </a:xfrm>
          <a:prstGeom prst="rect">
            <a:avLst/>
          </a:prstGeom>
        </p:spPr>
      </p:pic>
      <p:cxnSp>
        <p:nvCxnSpPr>
          <p:cNvPr id="6" name="Taisns bultveida savienotājs 5"/>
          <p:cNvCxnSpPr/>
          <p:nvPr/>
        </p:nvCxnSpPr>
        <p:spPr>
          <a:xfrm flipH="1">
            <a:off x="7414054" y="1548714"/>
            <a:ext cx="2207741" cy="980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isnstūris ar noapaļotiem stūriem 8"/>
          <p:cNvSpPr/>
          <p:nvPr/>
        </p:nvSpPr>
        <p:spPr>
          <a:xfrm>
            <a:off x="9073977" y="1426088"/>
            <a:ext cx="1935892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Ierakstīt e-pasta adresi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19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Saraksta izdrukāšana</a:t>
            </a:r>
            <a:r>
              <a:rPr lang="lv-LV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700" b="1" dirty="0" smtClean="0"/>
              <a:t>Var izdrukāt gan bibliogrāfisko sarakstu, gan sarakstu ar eksemplāru ziņām</a:t>
            </a:r>
            <a:endParaRPr lang="lv-LV" sz="27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62013"/>
            <a:ext cx="9432324" cy="50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53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72297" y="3404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Saraksta izdrukāšana</a:t>
            </a:r>
            <a:b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700" b="1" dirty="0" smtClean="0"/>
              <a:t>Bibliogrāfiskais saraksts (īsais)</a:t>
            </a:r>
            <a:endParaRPr lang="lv-LV" sz="27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958181"/>
            <a:ext cx="89154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65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Saraksta izdrukāšana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700" b="1" dirty="0" smtClean="0"/>
              <a:t>Saraksts ar eksemplāriem un izdevumu atrašanās vietām</a:t>
            </a:r>
            <a:endParaRPr lang="lv-LV" sz="27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860" y="1690688"/>
            <a:ext cx="9201664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81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272578"/>
            <a:ext cx="10515600" cy="1325563"/>
          </a:xfrm>
        </p:spPr>
        <p:txBody>
          <a:bodyPr/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 pareizi dzēst sarakstu?</a:t>
            </a:r>
            <a:endParaRPr lang="lv-LV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027" y="1375720"/>
            <a:ext cx="7480278" cy="5482280"/>
          </a:xfrm>
          <a:prstGeom prst="rect">
            <a:avLst/>
          </a:prstGeom>
        </p:spPr>
      </p:pic>
      <p:cxnSp>
        <p:nvCxnSpPr>
          <p:cNvPr id="6" name="Taisns bultveida savienotājs 5"/>
          <p:cNvCxnSpPr/>
          <p:nvPr/>
        </p:nvCxnSpPr>
        <p:spPr>
          <a:xfrm flipH="1" flipV="1">
            <a:off x="7809469" y="2858530"/>
            <a:ext cx="1219200" cy="214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isnstūris ar noapaļotiem stūriem 7"/>
          <p:cNvSpPr/>
          <p:nvPr/>
        </p:nvSpPr>
        <p:spPr>
          <a:xfrm>
            <a:off x="8832152" y="2764500"/>
            <a:ext cx="2521648" cy="197405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1.solis: nospiediet mīnuszīmi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10" name="Taisns bultveida savienotājs 9"/>
          <p:cNvCxnSpPr/>
          <p:nvPr/>
        </p:nvCxnSpPr>
        <p:spPr>
          <a:xfrm flipH="1" flipV="1">
            <a:off x="7720046" y="1550644"/>
            <a:ext cx="1112106" cy="47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aisnstūris ar noapaļotiem stūriem 13"/>
          <p:cNvSpPr/>
          <p:nvPr/>
        </p:nvSpPr>
        <p:spPr>
          <a:xfrm>
            <a:off x="8742566" y="1131415"/>
            <a:ext cx="2700821" cy="145816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2.solis : nospiediet komandu «atpakaļ»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79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Elektroniskā kataloga mobilā versija</a:t>
            </a:r>
            <a:endParaRPr lang="lv-LV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060" y="1454922"/>
            <a:ext cx="9848355" cy="57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72065" y="-420130"/>
            <a:ext cx="10505302" cy="3278659"/>
          </a:xfrm>
        </p:spPr>
        <p:txBody>
          <a:bodyPr>
            <a:normAutofit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Vienkāršā meklēšana</a:t>
            </a:r>
            <a:b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sz="2700" b="1" dirty="0" smtClean="0"/>
              <a:t>Pēc noklusējuma, noklikšķinot uz elektroniskā kataloga, automātiski atveras «vienkāršā meklēšana» </a:t>
            </a:r>
            <a:endParaRPr lang="lv-LV" sz="2700" b="1" dirty="0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7924" y="2603158"/>
            <a:ext cx="12590871" cy="3734014"/>
          </a:xfrm>
          <a:prstGeom prst="rect">
            <a:avLst/>
          </a:prstGeom>
        </p:spPr>
      </p:pic>
      <p:cxnSp>
        <p:nvCxnSpPr>
          <p:cNvPr id="10" name="Taisns bultveida savienotājs 9"/>
          <p:cNvCxnSpPr/>
          <p:nvPr/>
        </p:nvCxnSpPr>
        <p:spPr>
          <a:xfrm flipH="1">
            <a:off x="9825474" y="2265556"/>
            <a:ext cx="536895" cy="897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bultveida savienotājs 12"/>
          <p:cNvCxnSpPr/>
          <p:nvPr/>
        </p:nvCxnSpPr>
        <p:spPr>
          <a:xfrm flipH="1">
            <a:off x="10286292" y="2540259"/>
            <a:ext cx="360375" cy="636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aisns bultveida savienotājs 15"/>
          <p:cNvCxnSpPr/>
          <p:nvPr/>
        </p:nvCxnSpPr>
        <p:spPr>
          <a:xfrm>
            <a:off x="10987517" y="2303830"/>
            <a:ext cx="83714" cy="89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aisnstūris ar noapaļotiem stūriem 16"/>
          <p:cNvSpPr/>
          <p:nvPr/>
        </p:nvSpPr>
        <p:spPr>
          <a:xfrm>
            <a:off x="9721901" y="2084174"/>
            <a:ext cx="1569440" cy="61689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Valodas izvēle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4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Vienkāršā meklēšana</a:t>
            </a:r>
            <a:r>
              <a:rPr lang="lv-LV" b="1" u="sng" dirty="0" smtClean="0"/>
              <a:t/>
            </a:r>
            <a:br>
              <a:rPr lang="lv-LV" b="1" u="sng" dirty="0" smtClean="0"/>
            </a:br>
            <a:r>
              <a:rPr lang="lv-LV" sz="2700" b="1" dirty="0" smtClean="0"/>
              <a:t>Meklēt bibliotēkas katalogā: ieraksta meklējamo vārdu vai frāzi un nospiež </a:t>
            </a:r>
            <a:r>
              <a:rPr lang="lv-LV" sz="2700" b="1" dirty="0" err="1" smtClean="0">
                <a:solidFill>
                  <a:srgbClr val="FF0000"/>
                </a:solidFill>
              </a:rPr>
              <a:t>Enter</a:t>
            </a:r>
            <a:r>
              <a:rPr lang="lv-LV" sz="2700" b="1" dirty="0" smtClean="0"/>
              <a:t> vai </a:t>
            </a:r>
            <a:r>
              <a:rPr lang="lv-LV" sz="2700" b="1" dirty="0" smtClean="0">
                <a:solidFill>
                  <a:srgbClr val="FF0000"/>
                </a:solidFill>
              </a:rPr>
              <a:t>Meklēt</a:t>
            </a:r>
            <a:endParaRPr lang="lv-LV" sz="2700" b="1" dirty="0">
              <a:solidFill>
                <a:srgbClr val="FF0000"/>
              </a:solidFill>
            </a:endParaRP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4"/>
            <a:ext cx="10587680" cy="4970591"/>
          </a:xfrm>
          <a:prstGeom prst="rect">
            <a:avLst/>
          </a:prstGeom>
        </p:spPr>
      </p:pic>
      <p:cxnSp>
        <p:nvCxnSpPr>
          <p:cNvPr id="8" name="Taisns bultveida savienotājs 7"/>
          <p:cNvCxnSpPr/>
          <p:nvPr/>
        </p:nvCxnSpPr>
        <p:spPr>
          <a:xfrm flipH="1" flipV="1">
            <a:off x="4242487" y="4187351"/>
            <a:ext cx="601362" cy="247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isnstūris ar noapaļotiem stūriem 10"/>
          <p:cNvSpPr/>
          <p:nvPr/>
        </p:nvSpPr>
        <p:spPr>
          <a:xfrm>
            <a:off x="4794422" y="4187351"/>
            <a:ext cx="2001794" cy="83773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Atlasīto ierakstu skaits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7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28816" y="425921"/>
            <a:ext cx="10515600" cy="1325563"/>
          </a:xfrm>
        </p:spPr>
        <p:txBody>
          <a:bodyPr/>
          <a:lstStyle/>
          <a:p>
            <a:r>
              <a:rPr lang="lv-LV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Vienkāršā meklēšana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sz="2400" b="1" dirty="0" smtClean="0"/>
              <a:t>Lai sameklētu frāzi, frāzi ieliek pēdiņās</a:t>
            </a:r>
            <a:endParaRPr lang="lv-LV" sz="2400" b="1" dirty="0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880" y="1751484"/>
            <a:ext cx="11038703" cy="4937640"/>
          </a:xfrm>
          <a:prstGeom prst="rect">
            <a:avLst/>
          </a:prstGeom>
        </p:spPr>
      </p:pic>
      <p:cxnSp>
        <p:nvCxnSpPr>
          <p:cNvPr id="8" name="Taisns bultveida savienotājs 7"/>
          <p:cNvCxnSpPr/>
          <p:nvPr/>
        </p:nvCxnSpPr>
        <p:spPr>
          <a:xfrm flipH="1" flipV="1">
            <a:off x="4069491" y="4085968"/>
            <a:ext cx="329514" cy="44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aisnstūris ar noapaļotiem stūriem 11"/>
          <p:cNvSpPr/>
          <p:nvPr/>
        </p:nvSpPr>
        <p:spPr>
          <a:xfrm>
            <a:off x="4234247" y="4530811"/>
            <a:ext cx="1894703" cy="93087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Atlasīto ierakstu skaits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3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72298" y="3404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v-LV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Vienkāršā meklēšana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700" b="1" dirty="0" smtClean="0"/>
              <a:t>Var izmantot gan lielos, gan mazos burtus, diakritiskās zīmes nav obligātas , var rakstīt nepilnu vārdu</a:t>
            </a:r>
            <a:endParaRPr lang="lv-LV" sz="2700" b="1" dirty="0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20" y="1577697"/>
            <a:ext cx="10717427" cy="4954116"/>
          </a:xfrm>
          <a:prstGeom prst="rect">
            <a:avLst/>
          </a:prstGeom>
        </p:spPr>
      </p:pic>
      <p:cxnSp>
        <p:nvCxnSpPr>
          <p:cNvPr id="7" name="Taisns bultveida savienotājs 6"/>
          <p:cNvCxnSpPr/>
          <p:nvPr/>
        </p:nvCxnSpPr>
        <p:spPr>
          <a:xfrm flipH="1" flipV="1">
            <a:off x="3962401" y="4054755"/>
            <a:ext cx="1029729" cy="26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isnstūris ar noapaļotiem stūriem 10"/>
          <p:cNvSpPr/>
          <p:nvPr/>
        </p:nvSpPr>
        <p:spPr>
          <a:xfrm>
            <a:off x="4703805" y="4054755"/>
            <a:ext cx="1861751" cy="80556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Atlasīto ierakstu skaits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8" name="Taisns bultveida savienotājs 7"/>
          <p:cNvCxnSpPr/>
          <p:nvPr/>
        </p:nvCxnSpPr>
        <p:spPr>
          <a:xfrm flipH="1" flipV="1">
            <a:off x="3649363" y="5766295"/>
            <a:ext cx="626076" cy="205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aisnstūris ar noapaļotiem stūriem 11"/>
          <p:cNvSpPr/>
          <p:nvPr/>
        </p:nvSpPr>
        <p:spPr>
          <a:xfrm>
            <a:off x="4246604" y="5617413"/>
            <a:ext cx="2129481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Noklikšķinot uz nosaukumu, atveras ieraksts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6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Pilns grāmatas bibliogrāfiskais apraksts un informācija par izdevuma atrašanās vietu un eksemplāru skaitu</a:t>
            </a:r>
            <a:endParaRPr lang="lv-LV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Taisns bultveida savienotājs 5"/>
          <p:cNvCxnSpPr/>
          <p:nvPr/>
        </p:nvCxnSpPr>
        <p:spPr>
          <a:xfrm flipH="1" flipV="1">
            <a:off x="6424647" y="3790777"/>
            <a:ext cx="815546" cy="43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isnstūris ar noapaļotiem stūriem 7"/>
          <p:cNvSpPr/>
          <p:nvPr/>
        </p:nvSpPr>
        <p:spPr>
          <a:xfrm>
            <a:off x="7240193" y="4030021"/>
            <a:ext cx="2201563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Grāmatas bibliogrāfiskais apraksts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10" name="Taisns bultveida savienotājs 9"/>
          <p:cNvCxnSpPr/>
          <p:nvPr/>
        </p:nvCxnSpPr>
        <p:spPr>
          <a:xfrm>
            <a:off x="700877" y="4737048"/>
            <a:ext cx="749846" cy="699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bultveida savienotājs 12"/>
          <p:cNvCxnSpPr/>
          <p:nvPr/>
        </p:nvCxnSpPr>
        <p:spPr>
          <a:xfrm>
            <a:off x="5808871" y="4904052"/>
            <a:ext cx="535460" cy="807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aisnstūris ar noapaļotiem stūriem 13"/>
          <p:cNvSpPr/>
          <p:nvPr/>
        </p:nvSpPr>
        <p:spPr>
          <a:xfrm>
            <a:off x="4718850" y="4506442"/>
            <a:ext cx="1431322" cy="67550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Eksemplāru skaits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22" name="Taisns bultveida savienotājs 21"/>
          <p:cNvCxnSpPr/>
          <p:nvPr/>
        </p:nvCxnSpPr>
        <p:spPr>
          <a:xfrm flipH="1">
            <a:off x="10539861" y="5231606"/>
            <a:ext cx="774356" cy="208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aisns bultveida savienotājs 25"/>
          <p:cNvCxnSpPr/>
          <p:nvPr/>
        </p:nvCxnSpPr>
        <p:spPr>
          <a:xfrm flipH="1" flipV="1">
            <a:off x="7199869" y="6327514"/>
            <a:ext cx="230657" cy="259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34" y="1760221"/>
            <a:ext cx="10731234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7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733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v-LV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Paplašinātā meklēšana</a:t>
            </a:r>
            <a:br>
              <a:rPr lang="lv-LV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sz="2700" b="1" dirty="0" smtClean="0"/>
              <a:t>Lai veiktu detalizētāku meklēšanu, izmanto paplašināto meklēšanu, kas sniedz iespēju izmantot loģiskos operatorus, dažādus atlases kritērijus un vērtību izvēles</a:t>
            </a:r>
            <a:endParaRPr lang="lv-LV" sz="27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423" y="2462315"/>
            <a:ext cx="10515600" cy="3543068"/>
          </a:xfrm>
          <a:prstGeom prst="rect">
            <a:avLst/>
          </a:prstGeom>
        </p:spPr>
      </p:pic>
      <p:cxnSp>
        <p:nvCxnSpPr>
          <p:cNvPr id="6" name="Taisns bultveida savienotājs 5"/>
          <p:cNvCxnSpPr/>
          <p:nvPr/>
        </p:nvCxnSpPr>
        <p:spPr>
          <a:xfrm>
            <a:off x="508687" y="2990335"/>
            <a:ext cx="521043" cy="1139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aisns bultveida savienotājs 9"/>
          <p:cNvCxnSpPr/>
          <p:nvPr/>
        </p:nvCxnSpPr>
        <p:spPr>
          <a:xfrm flipH="1" flipV="1">
            <a:off x="2099618" y="4895157"/>
            <a:ext cx="2018270" cy="168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aisnstūris ar noapaļotiem stūriem 14"/>
          <p:cNvSpPr/>
          <p:nvPr/>
        </p:nvSpPr>
        <p:spPr>
          <a:xfrm>
            <a:off x="2960469" y="5737653"/>
            <a:ext cx="2098589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Loģiskais operators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16" name="Taisnstūris ar noapaļotiem stūriem 15"/>
          <p:cNvSpPr/>
          <p:nvPr/>
        </p:nvSpPr>
        <p:spPr>
          <a:xfrm>
            <a:off x="-167845" y="2586681"/>
            <a:ext cx="1353064" cy="80730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Loģiskais operators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0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326</Words>
  <Application>Microsoft Office PowerPoint</Application>
  <PresentationFormat>Custom</PresentationFormat>
  <Paragraphs>82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dizains</vt:lpstr>
      <vt:lpstr>Elektroniskais katalogs – tas ir vienkārši</vt:lpstr>
      <vt:lpstr>Kas ir elektroniskais katalogs?</vt:lpstr>
      <vt:lpstr>Kur atrast?</vt:lpstr>
      <vt:lpstr>Vienkāršā meklēšana  Pēc noklusējuma, noklikšķinot uz elektroniskā kataloga, automātiski atveras «vienkāršā meklēšana» </vt:lpstr>
      <vt:lpstr>Vienkāršā meklēšana Meklēt bibliotēkas katalogā: ieraksta meklējamo vārdu vai frāzi un nospiež Enter vai Meklēt</vt:lpstr>
      <vt:lpstr>Vienkāršā meklēšana Lai sameklētu frāzi, frāzi ieliek pēdiņās</vt:lpstr>
      <vt:lpstr>Vienkāršā meklēšana Var izmantot gan lielos, gan mazos burtus, diakritiskās zīmes nav obligātas , var rakstīt nepilnu vārdu</vt:lpstr>
      <vt:lpstr>Pilns grāmatas bibliogrāfiskais apraksts un informācija par izdevuma atrašanās vietu un eksemplāru skaitu</vt:lpstr>
      <vt:lpstr> Paplašinātā meklēšana  Lai veiktu detalizētāku meklēšanu, izmanto paplašināto meklēšanu, kas sniedz iespēju izmantot loģiskos operatorus, dažādus atlases kritērijus un vērtību izvēles</vt:lpstr>
      <vt:lpstr>Paplašinātā meklēšana Pēc noklusējuma meklēšana notiek visās kopkataloga bibliotēkās un datubāzēs</vt:lpstr>
      <vt:lpstr>Paplašinātā meklēšana Iespēja meklēt pēc kritērijiem</vt:lpstr>
      <vt:lpstr>Paplašinātā meklēšana Atlase pēc kritērija: autors. Atlase pēc jebkura autora, individuālā, kolektīvā vai to papildaprakstiem</vt:lpstr>
      <vt:lpstr>Paplašinātā meklēšana Atlase pēc kritērija: autors</vt:lpstr>
      <vt:lpstr>Paplašinātā meklēšana Atlase pēc kritērija: autors. Lai precizētu uzvārdu, atver izvēles kritērijus</vt:lpstr>
      <vt:lpstr>Paplašinātā meklēšana Atlase pēc kritērija: nosaukums. Atlasa pēc jebkura vārda vai vārdu savienojuma nosaukumā, citās nosaukuma ziņās, satura laukā, paralēlnosaukumā</vt:lpstr>
      <vt:lpstr>Paplašinātā meklēšana Atlase pēc kritērija: par personu. Atlasa ierakstus par izvēlēto personu</vt:lpstr>
      <vt:lpstr>Paplašinātā meklēšana Atlase pēc kritērija: par ģeogrāfisko objektu      </vt:lpstr>
      <vt:lpstr>Paplašinātā meklēšana Atlase pēc kritērija: izdevējs. Atlasa ierakstus, kas izdoti noteiktā izdevniecībā</vt:lpstr>
      <vt:lpstr>Paplašinātā meklēšana Atlase pēc kritērija: visi lauki. Visplašākais atlases kritērijs – meklē jebkurā vārdu aprakstā. Parasti izmanto meklējot izdevumus par noteiktu tēmu</vt:lpstr>
      <vt:lpstr>Paplašinātā meklēšana Paplašinātajā atlasē ir iespējams savienot vairākus kritērijus, bet ne vairāk kā 3 </vt:lpstr>
      <vt:lpstr>Paplašinātā meklēšana Atlase pēc vairākiem kritērijiem</vt:lpstr>
      <vt:lpstr>Paplašinātā meklēšana  Atlase pēc vairākiem kritērijiem</vt:lpstr>
      <vt:lpstr>Paplašinātā meklēšana Atlase pēc vairākiem kritērijiem</vt:lpstr>
      <vt:lpstr>Paplašinātā meklēšana Atlase pēc kritērija: jaunumi par N dienām. Atlasa jaunākos ierakstus bibliotēkas datubāzē, kas veidoti norādītajās N dienās</vt:lpstr>
      <vt:lpstr>Paplašinātā meklēšana Atlase pēc kritērija: fonds/filiāle. Atlasa izvēlētā fonda vai filiāles uzdevumus</vt:lpstr>
      <vt:lpstr>Tematiskā meklēšana Tēma: 1991.gada janvāra barikādes</vt:lpstr>
      <vt:lpstr>Tematiskā meklēšana Tēma: Ogļskābās gāzes ietekme uz strādājošo veselību</vt:lpstr>
      <vt:lpstr>Saraksta veidošana No atlasītā saraksta iespējams veidot savu sarakstu, nospiežot pluszīmi</vt:lpstr>
      <vt:lpstr>Tematiskā meklēšana Tēma: Teātra dienas tradīcijas Latvijā</vt:lpstr>
      <vt:lpstr>Saraksta veidošana </vt:lpstr>
      <vt:lpstr>Saraksta nosūtīšana uz e-pastu</vt:lpstr>
      <vt:lpstr>Saraksta izdrukāšana Var izdrukāt gan bibliogrāfisko sarakstu, gan sarakstu ar eksemplāru ziņām</vt:lpstr>
      <vt:lpstr>Saraksta izdrukāšana  Bibliogrāfiskais saraksts (īsais)</vt:lpstr>
      <vt:lpstr>Saraksta izdrukāšana Saraksts ar eksemplāriem un izdevumu atrašanās vietām</vt:lpstr>
      <vt:lpstr>Kā pareizi dzēst sarakstu?</vt:lpstr>
      <vt:lpstr>Elektroniskā kataloga mobilā versija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Elektroniskais katalogs – tas ir vienkārši</dc:title>
  <dc:creator>Ināra Bārtule</dc:creator>
  <cp:lastModifiedBy>Admin</cp:lastModifiedBy>
  <cp:revision>57</cp:revision>
  <dcterms:created xsi:type="dcterms:W3CDTF">2016-03-02T10:33:40Z</dcterms:created>
  <dcterms:modified xsi:type="dcterms:W3CDTF">2023-04-05T09:10:13Z</dcterms:modified>
</cp:coreProperties>
</file>