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48"/>
  </p:notesMasterIdLst>
  <p:sldIdLst>
    <p:sldId id="315" r:id="rId2"/>
    <p:sldId id="353" r:id="rId3"/>
    <p:sldId id="326" r:id="rId4"/>
    <p:sldId id="343" r:id="rId5"/>
    <p:sldId id="356" r:id="rId6"/>
    <p:sldId id="351" r:id="rId7"/>
    <p:sldId id="329" r:id="rId8"/>
    <p:sldId id="357" r:id="rId9"/>
    <p:sldId id="347" r:id="rId10"/>
    <p:sldId id="346" r:id="rId11"/>
    <p:sldId id="344" r:id="rId12"/>
    <p:sldId id="339" r:id="rId13"/>
    <p:sldId id="340" r:id="rId14"/>
    <p:sldId id="354" r:id="rId15"/>
    <p:sldId id="290" r:id="rId16"/>
    <p:sldId id="317" r:id="rId17"/>
    <p:sldId id="291" r:id="rId18"/>
    <p:sldId id="292" r:id="rId19"/>
    <p:sldId id="293" r:id="rId20"/>
    <p:sldId id="294" r:id="rId21"/>
    <p:sldId id="295" r:id="rId22"/>
    <p:sldId id="296" r:id="rId23"/>
    <p:sldId id="297" r:id="rId24"/>
    <p:sldId id="298" r:id="rId25"/>
    <p:sldId id="299" r:id="rId26"/>
    <p:sldId id="300" r:id="rId27"/>
    <p:sldId id="302" r:id="rId28"/>
    <p:sldId id="303" r:id="rId29"/>
    <p:sldId id="304" r:id="rId30"/>
    <p:sldId id="305" r:id="rId31"/>
    <p:sldId id="306" r:id="rId32"/>
    <p:sldId id="318" r:id="rId33"/>
    <p:sldId id="307" r:id="rId34"/>
    <p:sldId id="319" r:id="rId35"/>
    <p:sldId id="308" r:id="rId36"/>
    <p:sldId id="309" r:id="rId37"/>
    <p:sldId id="310" r:id="rId38"/>
    <p:sldId id="311" r:id="rId39"/>
    <p:sldId id="321" r:id="rId40"/>
    <p:sldId id="322" r:id="rId41"/>
    <p:sldId id="323" r:id="rId42"/>
    <p:sldId id="312" r:id="rId43"/>
    <p:sldId id="320" r:id="rId44"/>
    <p:sldId id="355" r:id="rId45"/>
    <p:sldId id="358" r:id="rId46"/>
    <p:sldId id="288" r:id="rId4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279" autoAdjust="0"/>
    <p:restoredTop sz="94660"/>
  </p:normalViewPr>
  <p:slideViewPr>
    <p:cSldViewPr>
      <p:cViewPr varScale="1">
        <p:scale>
          <a:sx n="83" d="100"/>
          <a:sy n="83" d="100"/>
        </p:scale>
        <p:origin x="1122" y="84"/>
      </p:cViewPr>
      <p:guideLst>
        <p:guide orient="horz" pos="2160"/>
        <p:guide pos="2880"/>
      </p:guideLst>
    </p:cSldViewPr>
  </p:slideViewPr>
  <p:notesTextViewPr>
    <p:cViewPr>
      <p:scale>
        <a:sx n="1" d="1"/>
        <a:sy n="1" d="1"/>
      </p:scale>
      <p:origin x="0" y="0"/>
    </p:cViewPr>
  </p:notesTextViewPr>
  <p:sorterViewPr>
    <p:cViewPr>
      <p:scale>
        <a:sx n="100" d="100"/>
        <a:sy n="100" d="100"/>
      </p:scale>
      <p:origin x="0" y="-857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51474B-8605-4F97-A88B-09F4C57550DF}" type="doc">
      <dgm:prSet loTypeId="urn:microsoft.com/office/officeart/2005/8/layout/bProcess4" loCatId="process" qsTypeId="urn:microsoft.com/office/officeart/2005/8/quickstyle/simple1" qsCatId="simple" csTypeId="urn:microsoft.com/office/officeart/2005/8/colors/accent2_1" csCatId="accent2" phldr="1"/>
      <dgm:spPr/>
      <dgm:t>
        <a:bodyPr/>
        <a:lstStyle/>
        <a:p>
          <a:endParaRPr lang="en-US"/>
        </a:p>
      </dgm:t>
    </dgm:pt>
    <dgm:pt modelId="{A5FD426D-B483-4564-B7E0-D0E5F01AB619}">
      <dgm:prSet phldrT="[Text]"/>
      <dgm:spPr/>
      <dgm:t>
        <a:bodyPr/>
        <a:lstStyle/>
        <a:p>
          <a:r>
            <a:rPr lang="en-US" dirty="0" err="1" smtClean="0"/>
            <a:t>Iepazīsimies</a:t>
          </a:r>
          <a:r>
            <a:rPr lang="en-US" dirty="0" smtClean="0"/>
            <a:t> </a:t>
          </a:r>
          <a:r>
            <a:rPr lang="en-US" dirty="0" err="1" smtClean="0"/>
            <a:t>ar</a:t>
          </a:r>
          <a:r>
            <a:rPr lang="en-US" dirty="0" smtClean="0"/>
            <a:t> </a:t>
          </a:r>
          <a:r>
            <a:rPr lang="en-US" dirty="0" err="1" smtClean="0"/>
            <a:t>grāmatvedības</a:t>
          </a:r>
          <a:r>
            <a:rPr lang="en-US" dirty="0" smtClean="0"/>
            <a:t> </a:t>
          </a:r>
          <a:r>
            <a:rPr lang="en-US" dirty="0" err="1" smtClean="0"/>
            <a:t>pirmdokumentiem</a:t>
          </a:r>
          <a:endParaRPr lang="en-US" dirty="0"/>
        </a:p>
      </dgm:t>
    </dgm:pt>
    <dgm:pt modelId="{09E1F278-7FE8-4F87-8BFA-84CE2BA6BF0D}" type="parTrans" cxnId="{1D0944E9-9699-4E7E-9A03-4FEA80292740}">
      <dgm:prSet/>
      <dgm:spPr/>
      <dgm:t>
        <a:bodyPr/>
        <a:lstStyle/>
        <a:p>
          <a:endParaRPr lang="en-US"/>
        </a:p>
      </dgm:t>
    </dgm:pt>
    <dgm:pt modelId="{19FE5323-9513-4B0C-9B9A-E800C9D08266}" type="sibTrans" cxnId="{1D0944E9-9699-4E7E-9A03-4FEA80292740}">
      <dgm:prSet/>
      <dgm:spPr/>
      <dgm:t>
        <a:bodyPr/>
        <a:lstStyle/>
        <a:p>
          <a:endParaRPr lang="en-US"/>
        </a:p>
      </dgm:t>
    </dgm:pt>
    <dgm:pt modelId="{EDE66C14-531C-4785-8C94-63C4B37E07BE}">
      <dgm:prSet/>
      <dgm:spPr/>
      <dgm:t>
        <a:bodyPr/>
        <a:lstStyle/>
        <a:p>
          <a:r>
            <a:rPr lang="en-US" dirty="0" smtClean="0"/>
            <a:t> Uzzināsim par grāmatvedības   rašanās vēsturi </a:t>
          </a:r>
          <a:endParaRPr lang="en-US" dirty="0"/>
        </a:p>
      </dgm:t>
    </dgm:pt>
    <dgm:pt modelId="{1789D424-AF62-4ED2-9645-5D8EC804829A}" type="parTrans" cxnId="{B534FB83-7F8E-4BA0-BB7A-38AA3CE44619}">
      <dgm:prSet/>
      <dgm:spPr/>
      <dgm:t>
        <a:bodyPr/>
        <a:lstStyle/>
        <a:p>
          <a:endParaRPr lang="en-US"/>
        </a:p>
      </dgm:t>
    </dgm:pt>
    <dgm:pt modelId="{4A118452-B463-4799-AD28-B945BE16C746}" type="sibTrans" cxnId="{B534FB83-7F8E-4BA0-BB7A-38AA3CE44619}">
      <dgm:prSet/>
      <dgm:spPr/>
      <dgm:t>
        <a:bodyPr/>
        <a:lstStyle/>
        <a:p>
          <a:endParaRPr lang="en-US"/>
        </a:p>
      </dgm:t>
    </dgm:pt>
    <dgm:pt modelId="{0FCC041F-28E8-4046-BC03-87F6616C32A0}">
      <dgm:prSet/>
      <dgm:spPr/>
      <dgm:t>
        <a:bodyPr/>
        <a:lstStyle/>
        <a:p>
          <a:r>
            <a:rPr lang="en-US" dirty="0" smtClean="0"/>
            <a:t>Praktiski aizpildīsim grāmatvedības pirmdokumentus</a:t>
          </a:r>
          <a:endParaRPr lang="en-US" dirty="0"/>
        </a:p>
      </dgm:t>
    </dgm:pt>
    <dgm:pt modelId="{5D8649A8-BB0E-44E0-BF75-C3EB6549D114}" type="parTrans" cxnId="{11FBFF0F-0DD9-4BB6-AFCB-53AF3EDB91AD}">
      <dgm:prSet/>
      <dgm:spPr/>
      <dgm:t>
        <a:bodyPr/>
        <a:lstStyle/>
        <a:p>
          <a:endParaRPr lang="en-US"/>
        </a:p>
      </dgm:t>
    </dgm:pt>
    <dgm:pt modelId="{4398A321-D195-4E70-BA18-A104B0B472FC}" type="sibTrans" cxnId="{11FBFF0F-0DD9-4BB6-AFCB-53AF3EDB91AD}">
      <dgm:prSet/>
      <dgm:spPr/>
      <dgm:t>
        <a:bodyPr/>
        <a:lstStyle/>
        <a:p>
          <a:endParaRPr lang="en-US"/>
        </a:p>
      </dgm:t>
    </dgm:pt>
    <dgm:pt modelId="{EDAD90CB-5B12-4FC3-AC32-09D0BB28955E}">
      <dgm:prSet/>
      <dgm:spPr/>
      <dgm:t>
        <a:bodyPr/>
        <a:lstStyle/>
        <a:p>
          <a:r>
            <a:rPr lang="en-US" dirty="0" smtClean="0"/>
            <a:t> Pārbaudīsim iegūtās zināšanas</a:t>
          </a:r>
          <a:endParaRPr lang="en-US" dirty="0"/>
        </a:p>
      </dgm:t>
    </dgm:pt>
    <dgm:pt modelId="{709B6108-F534-41CC-B25F-416C751BE231}" type="parTrans" cxnId="{71C9FFCE-8A96-4FCA-B64B-027D523FA51B}">
      <dgm:prSet/>
      <dgm:spPr/>
      <dgm:t>
        <a:bodyPr/>
        <a:lstStyle/>
        <a:p>
          <a:endParaRPr lang="en-US"/>
        </a:p>
      </dgm:t>
    </dgm:pt>
    <dgm:pt modelId="{BEA5084B-436B-4D17-87B9-032DC8AC4F74}" type="sibTrans" cxnId="{71C9FFCE-8A96-4FCA-B64B-027D523FA51B}">
      <dgm:prSet/>
      <dgm:spPr/>
      <dgm:t>
        <a:bodyPr/>
        <a:lstStyle/>
        <a:p>
          <a:endParaRPr lang="en-US"/>
        </a:p>
      </dgm:t>
    </dgm:pt>
    <dgm:pt modelId="{F90C3FF1-E4E9-4DE0-A8F6-212E14A43617}">
      <dgm:prSet/>
      <dgm:spPr/>
      <dgm:t>
        <a:bodyPr/>
        <a:lstStyle/>
        <a:p>
          <a:r>
            <a:rPr lang="en-US" dirty="0" smtClean="0"/>
            <a:t>Iemācīsimies  pielietot grāmatvedības rekvizītus</a:t>
          </a:r>
          <a:endParaRPr lang="en-US" dirty="0"/>
        </a:p>
      </dgm:t>
    </dgm:pt>
    <dgm:pt modelId="{C345D739-337D-49A0-9E4C-CC76CA0C7174}" type="parTrans" cxnId="{B3D57BF7-8E5B-4B6A-86C9-E11BEDA837ED}">
      <dgm:prSet/>
      <dgm:spPr/>
      <dgm:t>
        <a:bodyPr/>
        <a:lstStyle/>
        <a:p>
          <a:endParaRPr lang="en-US"/>
        </a:p>
      </dgm:t>
    </dgm:pt>
    <dgm:pt modelId="{5BD5D3D1-6161-43BE-BF7B-7230E2026C74}" type="sibTrans" cxnId="{B3D57BF7-8E5B-4B6A-86C9-E11BEDA837ED}">
      <dgm:prSet/>
      <dgm:spPr/>
      <dgm:t>
        <a:bodyPr/>
        <a:lstStyle/>
        <a:p>
          <a:endParaRPr lang="en-US"/>
        </a:p>
      </dgm:t>
    </dgm:pt>
    <dgm:pt modelId="{2F4ED664-AAA7-4282-85A2-3755EA099B34}">
      <dgm:prSet/>
      <dgm:spPr/>
      <dgm:t>
        <a:bodyPr/>
        <a:lstStyle/>
        <a:p>
          <a:r>
            <a:rPr lang="en-US" dirty="0" smtClean="0"/>
            <a:t> Iepazīsimies ar grāmatvedības normatīvajiem aktiem un likumiem</a:t>
          </a:r>
          <a:endParaRPr lang="en-US" dirty="0"/>
        </a:p>
      </dgm:t>
    </dgm:pt>
    <dgm:pt modelId="{714B69A4-26E7-48ED-9D9F-053068D9E436}" type="parTrans" cxnId="{96062854-7F43-4B16-B3D7-1B3A9998C92B}">
      <dgm:prSet/>
      <dgm:spPr/>
      <dgm:t>
        <a:bodyPr/>
        <a:lstStyle/>
        <a:p>
          <a:endParaRPr lang="en-US"/>
        </a:p>
      </dgm:t>
    </dgm:pt>
    <dgm:pt modelId="{C4C3348A-BAE6-4A40-801C-8AFF519AF075}" type="sibTrans" cxnId="{96062854-7F43-4B16-B3D7-1B3A9998C92B}">
      <dgm:prSet/>
      <dgm:spPr/>
      <dgm:t>
        <a:bodyPr/>
        <a:lstStyle/>
        <a:p>
          <a:endParaRPr lang="en-US"/>
        </a:p>
      </dgm:t>
    </dgm:pt>
    <dgm:pt modelId="{F17B6B35-C749-4C83-A731-5CC69C46D081}" type="pres">
      <dgm:prSet presAssocID="{BB51474B-8605-4F97-A88B-09F4C57550DF}" presName="Name0" presStyleCnt="0">
        <dgm:presLayoutVars>
          <dgm:dir/>
          <dgm:resizeHandles/>
        </dgm:presLayoutVars>
      </dgm:prSet>
      <dgm:spPr/>
      <dgm:t>
        <a:bodyPr/>
        <a:lstStyle/>
        <a:p>
          <a:endParaRPr lang="en-US"/>
        </a:p>
      </dgm:t>
    </dgm:pt>
    <dgm:pt modelId="{F5272BC5-7A36-43E0-80C0-66FED1184228}" type="pres">
      <dgm:prSet presAssocID="{A5FD426D-B483-4564-B7E0-D0E5F01AB619}" presName="compNode" presStyleCnt="0"/>
      <dgm:spPr/>
    </dgm:pt>
    <dgm:pt modelId="{497CB3E0-DD5F-4B2B-B13E-D42CC05C3B28}" type="pres">
      <dgm:prSet presAssocID="{A5FD426D-B483-4564-B7E0-D0E5F01AB619}" presName="dummyConnPt" presStyleCnt="0"/>
      <dgm:spPr/>
    </dgm:pt>
    <dgm:pt modelId="{8316CFA9-1453-48E8-8F89-A40F41B9E57E}" type="pres">
      <dgm:prSet presAssocID="{A5FD426D-B483-4564-B7E0-D0E5F01AB619}" presName="node" presStyleLbl="node1" presStyleIdx="0" presStyleCnt="6">
        <dgm:presLayoutVars>
          <dgm:bulletEnabled val="1"/>
        </dgm:presLayoutVars>
      </dgm:prSet>
      <dgm:spPr/>
      <dgm:t>
        <a:bodyPr/>
        <a:lstStyle/>
        <a:p>
          <a:endParaRPr lang="en-US"/>
        </a:p>
      </dgm:t>
    </dgm:pt>
    <dgm:pt modelId="{5607BB7E-C477-4126-BEF9-07D639719FBE}" type="pres">
      <dgm:prSet presAssocID="{19FE5323-9513-4B0C-9B9A-E800C9D08266}" presName="sibTrans" presStyleLbl="bgSibTrans2D1" presStyleIdx="0" presStyleCnt="5"/>
      <dgm:spPr/>
      <dgm:t>
        <a:bodyPr/>
        <a:lstStyle/>
        <a:p>
          <a:endParaRPr lang="en-US"/>
        </a:p>
      </dgm:t>
    </dgm:pt>
    <dgm:pt modelId="{AA9058D5-E298-4DAF-BD6F-4A2F0D792AB5}" type="pres">
      <dgm:prSet presAssocID="{EDE66C14-531C-4785-8C94-63C4B37E07BE}" presName="compNode" presStyleCnt="0"/>
      <dgm:spPr/>
    </dgm:pt>
    <dgm:pt modelId="{45B8802A-037B-47B9-8CCD-5C51F2F7B464}" type="pres">
      <dgm:prSet presAssocID="{EDE66C14-531C-4785-8C94-63C4B37E07BE}" presName="dummyConnPt" presStyleCnt="0"/>
      <dgm:spPr/>
    </dgm:pt>
    <dgm:pt modelId="{67AAB0DE-DD14-4AB4-B764-B485F4A3D68F}" type="pres">
      <dgm:prSet presAssocID="{EDE66C14-531C-4785-8C94-63C4B37E07BE}" presName="node" presStyleLbl="node1" presStyleIdx="1" presStyleCnt="6">
        <dgm:presLayoutVars>
          <dgm:bulletEnabled val="1"/>
        </dgm:presLayoutVars>
      </dgm:prSet>
      <dgm:spPr/>
      <dgm:t>
        <a:bodyPr/>
        <a:lstStyle/>
        <a:p>
          <a:endParaRPr lang="en-US"/>
        </a:p>
      </dgm:t>
    </dgm:pt>
    <dgm:pt modelId="{C8D96BC9-50DB-4DCE-A75F-8EA7A2C4C8AD}" type="pres">
      <dgm:prSet presAssocID="{4A118452-B463-4799-AD28-B945BE16C746}" presName="sibTrans" presStyleLbl="bgSibTrans2D1" presStyleIdx="1" presStyleCnt="5"/>
      <dgm:spPr/>
      <dgm:t>
        <a:bodyPr/>
        <a:lstStyle/>
        <a:p>
          <a:endParaRPr lang="en-US"/>
        </a:p>
      </dgm:t>
    </dgm:pt>
    <dgm:pt modelId="{A72DED05-218A-4A66-9CF8-228368E9B848}" type="pres">
      <dgm:prSet presAssocID="{0FCC041F-28E8-4046-BC03-87F6616C32A0}" presName="compNode" presStyleCnt="0"/>
      <dgm:spPr/>
    </dgm:pt>
    <dgm:pt modelId="{90489D49-AA02-4603-AB61-38BDD8294315}" type="pres">
      <dgm:prSet presAssocID="{0FCC041F-28E8-4046-BC03-87F6616C32A0}" presName="dummyConnPt" presStyleCnt="0"/>
      <dgm:spPr/>
    </dgm:pt>
    <dgm:pt modelId="{7298EAE0-6252-431B-9E26-9590C54D3937}" type="pres">
      <dgm:prSet presAssocID="{0FCC041F-28E8-4046-BC03-87F6616C32A0}" presName="node" presStyleLbl="node1" presStyleIdx="2" presStyleCnt="6">
        <dgm:presLayoutVars>
          <dgm:bulletEnabled val="1"/>
        </dgm:presLayoutVars>
      </dgm:prSet>
      <dgm:spPr/>
      <dgm:t>
        <a:bodyPr/>
        <a:lstStyle/>
        <a:p>
          <a:endParaRPr lang="en-US"/>
        </a:p>
      </dgm:t>
    </dgm:pt>
    <dgm:pt modelId="{9A319A97-3979-4F31-B586-BCA181CF8542}" type="pres">
      <dgm:prSet presAssocID="{4398A321-D195-4E70-BA18-A104B0B472FC}" presName="sibTrans" presStyleLbl="bgSibTrans2D1" presStyleIdx="2" presStyleCnt="5"/>
      <dgm:spPr/>
      <dgm:t>
        <a:bodyPr/>
        <a:lstStyle/>
        <a:p>
          <a:endParaRPr lang="en-US"/>
        </a:p>
      </dgm:t>
    </dgm:pt>
    <dgm:pt modelId="{D5CE7B57-8CCB-4E47-B021-E9DC88EBA26F}" type="pres">
      <dgm:prSet presAssocID="{EDAD90CB-5B12-4FC3-AC32-09D0BB28955E}" presName="compNode" presStyleCnt="0"/>
      <dgm:spPr/>
    </dgm:pt>
    <dgm:pt modelId="{89F9F347-5F44-437F-B6C0-386C593A3B2F}" type="pres">
      <dgm:prSet presAssocID="{EDAD90CB-5B12-4FC3-AC32-09D0BB28955E}" presName="dummyConnPt" presStyleCnt="0"/>
      <dgm:spPr/>
    </dgm:pt>
    <dgm:pt modelId="{CBED9B61-82A1-44B1-8458-CB0592E293EC}" type="pres">
      <dgm:prSet presAssocID="{EDAD90CB-5B12-4FC3-AC32-09D0BB28955E}" presName="node" presStyleLbl="node1" presStyleIdx="3" presStyleCnt="6">
        <dgm:presLayoutVars>
          <dgm:bulletEnabled val="1"/>
        </dgm:presLayoutVars>
      </dgm:prSet>
      <dgm:spPr/>
      <dgm:t>
        <a:bodyPr/>
        <a:lstStyle/>
        <a:p>
          <a:endParaRPr lang="en-US"/>
        </a:p>
      </dgm:t>
    </dgm:pt>
    <dgm:pt modelId="{593D7DC3-6F26-4491-9F67-DAB4A22D2594}" type="pres">
      <dgm:prSet presAssocID="{BEA5084B-436B-4D17-87B9-032DC8AC4F74}" presName="sibTrans" presStyleLbl="bgSibTrans2D1" presStyleIdx="3" presStyleCnt="5"/>
      <dgm:spPr/>
      <dgm:t>
        <a:bodyPr/>
        <a:lstStyle/>
        <a:p>
          <a:endParaRPr lang="en-US"/>
        </a:p>
      </dgm:t>
    </dgm:pt>
    <dgm:pt modelId="{B839666D-8EFC-4A28-9452-6998037F281E}" type="pres">
      <dgm:prSet presAssocID="{F90C3FF1-E4E9-4DE0-A8F6-212E14A43617}" presName="compNode" presStyleCnt="0"/>
      <dgm:spPr/>
    </dgm:pt>
    <dgm:pt modelId="{9B08F0BD-6030-49E1-809D-1BCCE0468D07}" type="pres">
      <dgm:prSet presAssocID="{F90C3FF1-E4E9-4DE0-A8F6-212E14A43617}" presName="dummyConnPt" presStyleCnt="0"/>
      <dgm:spPr/>
    </dgm:pt>
    <dgm:pt modelId="{08622713-9CB7-4F48-B082-F3071A1A0952}" type="pres">
      <dgm:prSet presAssocID="{F90C3FF1-E4E9-4DE0-A8F6-212E14A43617}" presName="node" presStyleLbl="node1" presStyleIdx="4" presStyleCnt="6">
        <dgm:presLayoutVars>
          <dgm:bulletEnabled val="1"/>
        </dgm:presLayoutVars>
      </dgm:prSet>
      <dgm:spPr/>
      <dgm:t>
        <a:bodyPr/>
        <a:lstStyle/>
        <a:p>
          <a:endParaRPr lang="en-US"/>
        </a:p>
      </dgm:t>
    </dgm:pt>
    <dgm:pt modelId="{F8A93ECD-028B-4D5F-B5B2-F1CA5F2079A5}" type="pres">
      <dgm:prSet presAssocID="{5BD5D3D1-6161-43BE-BF7B-7230E2026C74}" presName="sibTrans" presStyleLbl="bgSibTrans2D1" presStyleIdx="4" presStyleCnt="5"/>
      <dgm:spPr/>
      <dgm:t>
        <a:bodyPr/>
        <a:lstStyle/>
        <a:p>
          <a:endParaRPr lang="en-US"/>
        </a:p>
      </dgm:t>
    </dgm:pt>
    <dgm:pt modelId="{2608378B-4F90-4623-8FE1-33F5DDAB62DC}" type="pres">
      <dgm:prSet presAssocID="{2F4ED664-AAA7-4282-85A2-3755EA099B34}" presName="compNode" presStyleCnt="0"/>
      <dgm:spPr/>
    </dgm:pt>
    <dgm:pt modelId="{ADB9B3CA-0077-4BCA-8872-F09655FDB9AE}" type="pres">
      <dgm:prSet presAssocID="{2F4ED664-AAA7-4282-85A2-3755EA099B34}" presName="dummyConnPt" presStyleCnt="0"/>
      <dgm:spPr/>
    </dgm:pt>
    <dgm:pt modelId="{6257D905-B595-4ACC-A0DB-3306BEA4B373}" type="pres">
      <dgm:prSet presAssocID="{2F4ED664-AAA7-4282-85A2-3755EA099B34}" presName="node" presStyleLbl="node1" presStyleIdx="5" presStyleCnt="6">
        <dgm:presLayoutVars>
          <dgm:bulletEnabled val="1"/>
        </dgm:presLayoutVars>
      </dgm:prSet>
      <dgm:spPr/>
      <dgm:t>
        <a:bodyPr/>
        <a:lstStyle/>
        <a:p>
          <a:endParaRPr lang="en-US"/>
        </a:p>
      </dgm:t>
    </dgm:pt>
  </dgm:ptLst>
  <dgm:cxnLst>
    <dgm:cxn modelId="{3EF76A7D-A4A4-4BAB-B8E1-160FC3ECE633}" type="presOf" srcId="{F90C3FF1-E4E9-4DE0-A8F6-212E14A43617}" destId="{08622713-9CB7-4F48-B082-F3071A1A0952}" srcOrd="0" destOrd="0" presId="urn:microsoft.com/office/officeart/2005/8/layout/bProcess4"/>
    <dgm:cxn modelId="{735454C2-F533-4425-83ED-3BD480B48353}" type="presOf" srcId="{BB51474B-8605-4F97-A88B-09F4C57550DF}" destId="{F17B6B35-C749-4C83-A731-5CC69C46D081}" srcOrd="0" destOrd="0" presId="urn:microsoft.com/office/officeart/2005/8/layout/bProcess4"/>
    <dgm:cxn modelId="{71C9FFCE-8A96-4FCA-B64B-027D523FA51B}" srcId="{BB51474B-8605-4F97-A88B-09F4C57550DF}" destId="{EDAD90CB-5B12-4FC3-AC32-09D0BB28955E}" srcOrd="3" destOrd="0" parTransId="{709B6108-F534-41CC-B25F-416C751BE231}" sibTransId="{BEA5084B-436B-4D17-87B9-032DC8AC4F74}"/>
    <dgm:cxn modelId="{11FBFF0F-0DD9-4BB6-AFCB-53AF3EDB91AD}" srcId="{BB51474B-8605-4F97-A88B-09F4C57550DF}" destId="{0FCC041F-28E8-4046-BC03-87F6616C32A0}" srcOrd="2" destOrd="0" parTransId="{5D8649A8-BB0E-44E0-BF75-C3EB6549D114}" sibTransId="{4398A321-D195-4E70-BA18-A104B0B472FC}"/>
    <dgm:cxn modelId="{6DA84A57-EE82-4746-AE4A-EAB0435622A4}" type="presOf" srcId="{EDAD90CB-5B12-4FC3-AC32-09D0BB28955E}" destId="{CBED9B61-82A1-44B1-8458-CB0592E293EC}" srcOrd="0" destOrd="0" presId="urn:microsoft.com/office/officeart/2005/8/layout/bProcess4"/>
    <dgm:cxn modelId="{B3D57BF7-8E5B-4B6A-86C9-E11BEDA837ED}" srcId="{BB51474B-8605-4F97-A88B-09F4C57550DF}" destId="{F90C3FF1-E4E9-4DE0-A8F6-212E14A43617}" srcOrd="4" destOrd="0" parTransId="{C345D739-337D-49A0-9E4C-CC76CA0C7174}" sibTransId="{5BD5D3D1-6161-43BE-BF7B-7230E2026C74}"/>
    <dgm:cxn modelId="{96062854-7F43-4B16-B3D7-1B3A9998C92B}" srcId="{BB51474B-8605-4F97-A88B-09F4C57550DF}" destId="{2F4ED664-AAA7-4282-85A2-3755EA099B34}" srcOrd="5" destOrd="0" parTransId="{714B69A4-26E7-48ED-9D9F-053068D9E436}" sibTransId="{C4C3348A-BAE6-4A40-801C-8AFF519AF075}"/>
    <dgm:cxn modelId="{B250BC28-19AA-422A-9390-C89A1D853067}" type="presOf" srcId="{5BD5D3D1-6161-43BE-BF7B-7230E2026C74}" destId="{F8A93ECD-028B-4D5F-B5B2-F1CA5F2079A5}" srcOrd="0" destOrd="0" presId="urn:microsoft.com/office/officeart/2005/8/layout/bProcess4"/>
    <dgm:cxn modelId="{2AA08B05-8237-4D7A-BF9C-3094D81B0ACD}" type="presOf" srcId="{0FCC041F-28E8-4046-BC03-87F6616C32A0}" destId="{7298EAE0-6252-431B-9E26-9590C54D3937}" srcOrd="0" destOrd="0" presId="urn:microsoft.com/office/officeart/2005/8/layout/bProcess4"/>
    <dgm:cxn modelId="{AA0AD051-2978-4DDC-8F0F-C6F1EE968F80}" type="presOf" srcId="{EDE66C14-531C-4785-8C94-63C4B37E07BE}" destId="{67AAB0DE-DD14-4AB4-B764-B485F4A3D68F}" srcOrd="0" destOrd="0" presId="urn:microsoft.com/office/officeart/2005/8/layout/bProcess4"/>
    <dgm:cxn modelId="{632391A0-BEB8-4D56-82C6-7B5051242149}" type="presOf" srcId="{19FE5323-9513-4B0C-9B9A-E800C9D08266}" destId="{5607BB7E-C477-4126-BEF9-07D639719FBE}" srcOrd="0" destOrd="0" presId="urn:microsoft.com/office/officeart/2005/8/layout/bProcess4"/>
    <dgm:cxn modelId="{1D0944E9-9699-4E7E-9A03-4FEA80292740}" srcId="{BB51474B-8605-4F97-A88B-09F4C57550DF}" destId="{A5FD426D-B483-4564-B7E0-D0E5F01AB619}" srcOrd="0" destOrd="0" parTransId="{09E1F278-7FE8-4F87-8BFA-84CE2BA6BF0D}" sibTransId="{19FE5323-9513-4B0C-9B9A-E800C9D08266}"/>
    <dgm:cxn modelId="{1B609487-56F9-4F38-BEDC-ECEE7774EAE1}" type="presOf" srcId="{2F4ED664-AAA7-4282-85A2-3755EA099B34}" destId="{6257D905-B595-4ACC-A0DB-3306BEA4B373}" srcOrd="0" destOrd="0" presId="urn:microsoft.com/office/officeart/2005/8/layout/bProcess4"/>
    <dgm:cxn modelId="{D25549A9-10A0-4AB6-9D12-336D08245494}" type="presOf" srcId="{4398A321-D195-4E70-BA18-A104B0B472FC}" destId="{9A319A97-3979-4F31-B586-BCA181CF8542}" srcOrd="0" destOrd="0" presId="urn:microsoft.com/office/officeart/2005/8/layout/bProcess4"/>
    <dgm:cxn modelId="{BBF3ACB5-745A-4EDF-8199-BCC60BE5294E}" type="presOf" srcId="{A5FD426D-B483-4564-B7E0-D0E5F01AB619}" destId="{8316CFA9-1453-48E8-8F89-A40F41B9E57E}" srcOrd="0" destOrd="0" presId="urn:microsoft.com/office/officeart/2005/8/layout/bProcess4"/>
    <dgm:cxn modelId="{B0E27342-68EB-42CE-A091-737896E726DC}" type="presOf" srcId="{4A118452-B463-4799-AD28-B945BE16C746}" destId="{C8D96BC9-50DB-4DCE-A75F-8EA7A2C4C8AD}" srcOrd="0" destOrd="0" presId="urn:microsoft.com/office/officeart/2005/8/layout/bProcess4"/>
    <dgm:cxn modelId="{B534FB83-7F8E-4BA0-BB7A-38AA3CE44619}" srcId="{BB51474B-8605-4F97-A88B-09F4C57550DF}" destId="{EDE66C14-531C-4785-8C94-63C4B37E07BE}" srcOrd="1" destOrd="0" parTransId="{1789D424-AF62-4ED2-9645-5D8EC804829A}" sibTransId="{4A118452-B463-4799-AD28-B945BE16C746}"/>
    <dgm:cxn modelId="{33076157-82A7-48E7-BF0E-B51940FAFA6B}" type="presOf" srcId="{BEA5084B-436B-4D17-87B9-032DC8AC4F74}" destId="{593D7DC3-6F26-4491-9F67-DAB4A22D2594}" srcOrd="0" destOrd="0" presId="urn:microsoft.com/office/officeart/2005/8/layout/bProcess4"/>
    <dgm:cxn modelId="{6B78E7CC-66B9-4008-A6B4-4922A968B3C7}" type="presParOf" srcId="{F17B6B35-C749-4C83-A731-5CC69C46D081}" destId="{F5272BC5-7A36-43E0-80C0-66FED1184228}" srcOrd="0" destOrd="0" presId="urn:microsoft.com/office/officeart/2005/8/layout/bProcess4"/>
    <dgm:cxn modelId="{E86A4DC0-A6ED-42C9-80A9-8449742F5115}" type="presParOf" srcId="{F5272BC5-7A36-43E0-80C0-66FED1184228}" destId="{497CB3E0-DD5F-4B2B-B13E-D42CC05C3B28}" srcOrd="0" destOrd="0" presId="urn:microsoft.com/office/officeart/2005/8/layout/bProcess4"/>
    <dgm:cxn modelId="{677BDAD9-6498-4E2E-B420-084B79A90F75}" type="presParOf" srcId="{F5272BC5-7A36-43E0-80C0-66FED1184228}" destId="{8316CFA9-1453-48E8-8F89-A40F41B9E57E}" srcOrd="1" destOrd="0" presId="urn:microsoft.com/office/officeart/2005/8/layout/bProcess4"/>
    <dgm:cxn modelId="{FDCD7830-99B5-4C23-BF29-95E7115A4CB3}" type="presParOf" srcId="{F17B6B35-C749-4C83-A731-5CC69C46D081}" destId="{5607BB7E-C477-4126-BEF9-07D639719FBE}" srcOrd="1" destOrd="0" presId="urn:microsoft.com/office/officeart/2005/8/layout/bProcess4"/>
    <dgm:cxn modelId="{EA27E094-106D-46A9-A6F1-199C54E2C917}" type="presParOf" srcId="{F17B6B35-C749-4C83-A731-5CC69C46D081}" destId="{AA9058D5-E298-4DAF-BD6F-4A2F0D792AB5}" srcOrd="2" destOrd="0" presId="urn:microsoft.com/office/officeart/2005/8/layout/bProcess4"/>
    <dgm:cxn modelId="{D5F15185-BC13-4D33-85E4-DAA14F893444}" type="presParOf" srcId="{AA9058D5-E298-4DAF-BD6F-4A2F0D792AB5}" destId="{45B8802A-037B-47B9-8CCD-5C51F2F7B464}" srcOrd="0" destOrd="0" presId="urn:microsoft.com/office/officeart/2005/8/layout/bProcess4"/>
    <dgm:cxn modelId="{152D1976-4970-41BF-8487-00A01E873F4F}" type="presParOf" srcId="{AA9058D5-E298-4DAF-BD6F-4A2F0D792AB5}" destId="{67AAB0DE-DD14-4AB4-B764-B485F4A3D68F}" srcOrd="1" destOrd="0" presId="urn:microsoft.com/office/officeart/2005/8/layout/bProcess4"/>
    <dgm:cxn modelId="{12F27019-0BE7-4663-BD78-FBD740CB7431}" type="presParOf" srcId="{F17B6B35-C749-4C83-A731-5CC69C46D081}" destId="{C8D96BC9-50DB-4DCE-A75F-8EA7A2C4C8AD}" srcOrd="3" destOrd="0" presId="urn:microsoft.com/office/officeart/2005/8/layout/bProcess4"/>
    <dgm:cxn modelId="{7FA63C3E-E9B9-4851-A1ED-F6E46322B003}" type="presParOf" srcId="{F17B6B35-C749-4C83-A731-5CC69C46D081}" destId="{A72DED05-218A-4A66-9CF8-228368E9B848}" srcOrd="4" destOrd="0" presId="urn:microsoft.com/office/officeart/2005/8/layout/bProcess4"/>
    <dgm:cxn modelId="{C3873CB8-115B-4F65-A5DF-F6486D6C7824}" type="presParOf" srcId="{A72DED05-218A-4A66-9CF8-228368E9B848}" destId="{90489D49-AA02-4603-AB61-38BDD8294315}" srcOrd="0" destOrd="0" presId="urn:microsoft.com/office/officeart/2005/8/layout/bProcess4"/>
    <dgm:cxn modelId="{D8DB3D81-8BCC-42F6-8383-08D06C6D0C9A}" type="presParOf" srcId="{A72DED05-218A-4A66-9CF8-228368E9B848}" destId="{7298EAE0-6252-431B-9E26-9590C54D3937}" srcOrd="1" destOrd="0" presId="urn:microsoft.com/office/officeart/2005/8/layout/bProcess4"/>
    <dgm:cxn modelId="{51A5F385-EF8B-4171-87E3-B009DB7ECCDC}" type="presParOf" srcId="{F17B6B35-C749-4C83-A731-5CC69C46D081}" destId="{9A319A97-3979-4F31-B586-BCA181CF8542}" srcOrd="5" destOrd="0" presId="urn:microsoft.com/office/officeart/2005/8/layout/bProcess4"/>
    <dgm:cxn modelId="{2B157538-377E-4A00-BBD5-3B79A81A2A4D}" type="presParOf" srcId="{F17B6B35-C749-4C83-A731-5CC69C46D081}" destId="{D5CE7B57-8CCB-4E47-B021-E9DC88EBA26F}" srcOrd="6" destOrd="0" presId="urn:microsoft.com/office/officeart/2005/8/layout/bProcess4"/>
    <dgm:cxn modelId="{BCF003B7-3981-45B1-8E3A-E8A9E5EF7EEE}" type="presParOf" srcId="{D5CE7B57-8CCB-4E47-B021-E9DC88EBA26F}" destId="{89F9F347-5F44-437F-B6C0-386C593A3B2F}" srcOrd="0" destOrd="0" presId="urn:microsoft.com/office/officeart/2005/8/layout/bProcess4"/>
    <dgm:cxn modelId="{117DF357-D799-4E97-B104-8350A0B1CE87}" type="presParOf" srcId="{D5CE7B57-8CCB-4E47-B021-E9DC88EBA26F}" destId="{CBED9B61-82A1-44B1-8458-CB0592E293EC}" srcOrd="1" destOrd="0" presId="urn:microsoft.com/office/officeart/2005/8/layout/bProcess4"/>
    <dgm:cxn modelId="{F9A2CDF1-08E3-4BC9-B9E0-6D5D80EE241A}" type="presParOf" srcId="{F17B6B35-C749-4C83-A731-5CC69C46D081}" destId="{593D7DC3-6F26-4491-9F67-DAB4A22D2594}" srcOrd="7" destOrd="0" presId="urn:microsoft.com/office/officeart/2005/8/layout/bProcess4"/>
    <dgm:cxn modelId="{5B70D992-1AF8-4140-9B66-5564B69E4BF0}" type="presParOf" srcId="{F17B6B35-C749-4C83-A731-5CC69C46D081}" destId="{B839666D-8EFC-4A28-9452-6998037F281E}" srcOrd="8" destOrd="0" presId="urn:microsoft.com/office/officeart/2005/8/layout/bProcess4"/>
    <dgm:cxn modelId="{0E18FEB4-83C2-4944-9119-EA62B1902F49}" type="presParOf" srcId="{B839666D-8EFC-4A28-9452-6998037F281E}" destId="{9B08F0BD-6030-49E1-809D-1BCCE0468D07}" srcOrd="0" destOrd="0" presId="urn:microsoft.com/office/officeart/2005/8/layout/bProcess4"/>
    <dgm:cxn modelId="{D212C1AD-A9E6-480A-9EA4-655B74AB6479}" type="presParOf" srcId="{B839666D-8EFC-4A28-9452-6998037F281E}" destId="{08622713-9CB7-4F48-B082-F3071A1A0952}" srcOrd="1" destOrd="0" presId="urn:microsoft.com/office/officeart/2005/8/layout/bProcess4"/>
    <dgm:cxn modelId="{6CAFAA6C-435D-4F14-B075-44E3CAC2BECF}" type="presParOf" srcId="{F17B6B35-C749-4C83-A731-5CC69C46D081}" destId="{F8A93ECD-028B-4D5F-B5B2-F1CA5F2079A5}" srcOrd="9" destOrd="0" presId="urn:microsoft.com/office/officeart/2005/8/layout/bProcess4"/>
    <dgm:cxn modelId="{36C53910-2DF3-45D9-9787-1A912C9E1383}" type="presParOf" srcId="{F17B6B35-C749-4C83-A731-5CC69C46D081}" destId="{2608378B-4F90-4623-8FE1-33F5DDAB62DC}" srcOrd="10" destOrd="0" presId="urn:microsoft.com/office/officeart/2005/8/layout/bProcess4"/>
    <dgm:cxn modelId="{5AF0C8E8-3A08-4D80-B826-C857D808AE4A}" type="presParOf" srcId="{2608378B-4F90-4623-8FE1-33F5DDAB62DC}" destId="{ADB9B3CA-0077-4BCA-8872-F09655FDB9AE}" srcOrd="0" destOrd="0" presId="urn:microsoft.com/office/officeart/2005/8/layout/bProcess4"/>
    <dgm:cxn modelId="{D703B31B-2553-4C21-8EA6-F372D943F72A}" type="presParOf" srcId="{2608378B-4F90-4623-8FE1-33F5DDAB62DC}" destId="{6257D905-B595-4ACC-A0DB-3306BEA4B373}"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34D0FD5-6637-4E04-9945-8305CEE1CACB}"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en-US"/>
        </a:p>
      </dgm:t>
    </dgm:pt>
    <dgm:pt modelId="{86DF0728-0C8A-4071-B2D9-C5E77651AAFA}">
      <dgm:prSet phldrT="[Text]"/>
      <dgm:spPr/>
      <dgm:t>
        <a:bodyPr/>
        <a:lstStyle/>
        <a:p>
          <a:r>
            <a:rPr lang="lv-LV" dirty="0" smtClean="0"/>
            <a:t>GRĀMATVEDĪBA</a:t>
          </a:r>
          <a:endParaRPr lang="en-US" dirty="0"/>
        </a:p>
      </dgm:t>
    </dgm:pt>
    <dgm:pt modelId="{33ACF757-FF0D-445A-A50D-FFBCF0960C36}" type="parTrans" cxnId="{6E99D7C2-EBAE-4C8A-8FAB-5ADA40FB0AEB}">
      <dgm:prSet/>
      <dgm:spPr/>
      <dgm:t>
        <a:bodyPr/>
        <a:lstStyle/>
        <a:p>
          <a:endParaRPr lang="en-US"/>
        </a:p>
      </dgm:t>
    </dgm:pt>
    <dgm:pt modelId="{E5D0F2DB-5CB1-4034-9101-C81411EF4BCB}" type="sibTrans" cxnId="{6E99D7C2-EBAE-4C8A-8FAB-5ADA40FB0AEB}">
      <dgm:prSet/>
      <dgm:spPr/>
      <dgm:t>
        <a:bodyPr/>
        <a:lstStyle/>
        <a:p>
          <a:endParaRPr lang="en-US"/>
        </a:p>
      </dgm:t>
    </dgm:pt>
    <dgm:pt modelId="{1A0EE3EC-34F8-4D52-BE52-3EE67BE483BE}">
      <dgm:prSet phldrT="[Text]"/>
      <dgm:spPr/>
      <dgm:t>
        <a:bodyPr/>
        <a:lstStyle/>
        <a:p>
          <a:r>
            <a:rPr lang="lv-LV" dirty="0" smtClean="0"/>
            <a:t>RĒĶINS</a:t>
          </a:r>
          <a:endParaRPr lang="en-US" dirty="0"/>
        </a:p>
      </dgm:t>
    </dgm:pt>
    <dgm:pt modelId="{78CB0B35-F17C-40F7-B68B-02F324ADCF76}" type="parTrans" cxnId="{50F62489-E463-4CEE-9BE5-1065FFB35182}">
      <dgm:prSet/>
      <dgm:spPr/>
      <dgm:t>
        <a:bodyPr/>
        <a:lstStyle/>
        <a:p>
          <a:endParaRPr lang="en-US"/>
        </a:p>
      </dgm:t>
    </dgm:pt>
    <dgm:pt modelId="{F619B827-76B7-4C62-873F-B5764B946DC6}" type="sibTrans" cxnId="{50F62489-E463-4CEE-9BE5-1065FFB35182}">
      <dgm:prSet/>
      <dgm:spPr/>
      <dgm:t>
        <a:bodyPr/>
        <a:lstStyle/>
        <a:p>
          <a:endParaRPr lang="en-US"/>
        </a:p>
      </dgm:t>
    </dgm:pt>
    <dgm:pt modelId="{B8EAF40C-A728-44F5-9339-FABB0D494E0E}">
      <dgm:prSet phldrT="[Text]"/>
      <dgm:spPr/>
      <dgm:t>
        <a:bodyPr/>
        <a:lstStyle/>
        <a:p>
          <a:r>
            <a:rPr lang="lv-LV" dirty="0" smtClean="0"/>
            <a:t>VĒRTĪBAS MĒRS</a:t>
          </a:r>
          <a:endParaRPr lang="en-US" dirty="0"/>
        </a:p>
      </dgm:t>
    </dgm:pt>
    <dgm:pt modelId="{4CC3BDEB-3A8D-48FE-B138-EE25DE59F0D8}" type="parTrans" cxnId="{40EFFDA6-BCAF-42F1-8F95-26AA432650A7}">
      <dgm:prSet/>
      <dgm:spPr/>
      <dgm:t>
        <a:bodyPr/>
        <a:lstStyle/>
        <a:p>
          <a:endParaRPr lang="en-US"/>
        </a:p>
      </dgm:t>
    </dgm:pt>
    <dgm:pt modelId="{FBFAF72D-5EB2-4D65-ABDB-F78AF04667C9}" type="sibTrans" cxnId="{40EFFDA6-BCAF-42F1-8F95-26AA432650A7}">
      <dgm:prSet/>
      <dgm:spPr/>
      <dgm:t>
        <a:bodyPr/>
        <a:lstStyle/>
        <a:p>
          <a:endParaRPr lang="en-US"/>
        </a:p>
      </dgm:t>
    </dgm:pt>
    <dgm:pt modelId="{620DE94F-3E66-4383-8910-3B580FE9F0D2}">
      <dgm:prSet phldrT="[Text]"/>
      <dgm:spPr/>
      <dgm:t>
        <a:bodyPr/>
        <a:lstStyle/>
        <a:p>
          <a:r>
            <a:rPr lang="lv-LV" dirty="0" smtClean="0"/>
            <a:t>ČEKS</a:t>
          </a:r>
          <a:endParaRPr lang="en-US" dirty="0"/>
        </a:p>
      </dgm:t>
    </dgm:pt>
    <dgm:pt modelId="{BA52D721-B402-46DC-B147-D38BC87203E7}" type="parTrans" cxnId="{558F5A57-542A-4142-9F79-48BB7E6EA3B6}">
      <dgm:prSet/>
      <dgm:spPr/>
      <dgm:t>
        <a:bodyPr/>
        <a:lstStyle/>
        <a:p>
          <a:endParaRPr lang="en-US"/>
        </a:p>
      </dgm:t>
    </dgm:pt>
    <dgm:pt modelId="{435ACA7B-4284-4C14-A2F0-524FA2230CF6}" type="sibTrans" cxnId="{558F5A57-542A-4142-9F79-48BB7E6EA3B6}">
      <dgm:prSet/>
      <dgm:spPr/>
      <dgm:t>
        <a:bodyPr/>
        <a:lstStyle/>
        <a:p>
          <a:endParaRPr lang="en-US"/>
        </a:p>
      </dgm:t>
    </dgm:pt>
    <dgm:pt modelId="{5E631E67-1011-4115-A11B-E440D414108E}">
      <dgm:prSet phldrT="[Text]"/>
      <dgm:spPr/>
      <dgm:t>
        <a:bodyPr/>
        <a:lstStyle/>
        <a:p>
          <a:r>
            <a:rPr lang="lv-LV" dirty="0" smtClean="0"/>
            <a:t>PAVADZĪME</a:t>
          </a:r>
          <a:endParaRPr lang="en-US" dirty="0"/>
        </a:p>
      </dgm:t>
    </dgm:pt>
    <dgm:pt modelId="{855DBAAC-EEC4-4675-B8B6-B428A2B7ECA8}" type="parTrans" cxnId="{7C8AA0C7-02B9-48F1-9842-F48962BB0AAA}">
      <dgm:prSet/>
      <dgm:spPr/>
      <dgm:t>
        <a:bodyPr/>
        <a:lstStyle/>
        <a:p>
          <a:endParaRPr lang="en-US"/>
        </a:p>
      </dgm:t>
    </dgm:pt>
    <dgm:pt modelId="{728A2266-AC99-44BC-9F8A-82B86F4DC607}" type="sibTrans" cxnId="{7C8AA0C7-02B9-48F1-9842-F48962BB0AAA}">
      <dgm:prSet/>
      <dgm:spPr/>
      <dgm:t>
        <a:bodyPr/>
        <a:lstStyle/>
        <a:p>
          <a:endParaRPr lang="en-US"/>
        </a:p>
      </dgm:t>
    </dgm:pt>
    <dgm:pt modelId="{7619F45D-8FA7-421A-A885-A4F9DC0C0456}">
      <dgm:prSet phldrT="[Text]"/>
      <dgm:spPr/>
      <dgm:t>
        <a:bodyPr/>
        <a:lstStyle/>
        <a:p>
          <a:r>
            <a:rPr lang="lv-LV" dirty="0" smtClean="0"/>
            <a:t>NORMATĪVIE AKTI</a:t>
          </a:r>
          <a:endParaRPr lang="en-US" dirty="0"/>
        </a:p>
      </dgm:t>
    </dgm:pt>
    <dgm:pt modelId="{9A52EE18-DFD2-49FF-88B7-3DA2CD1D32FE}" type="parTrans" cxnId="{834E606C-4EBF-453F-99A1-7F7A133431D8}">
      <dgm:prSet/>
      <dgm:spPr/>
      <dgm:t>
        <a:bodyPr/>
        <a:lstStyle/>
        <a:p>
          <a:endParaRPr lang="en-US"/>
        </a:p>
      </dgm:t>
    </dgm:pt>
    <dgm:pt modelId="{BC696603-E069-4C4F-B40C-EC04580D6B50}" type="sibTrans" cxnId="{834E606C-4EBF-453F-99A1-7F7A133431D8}">
      <dgm:prSet/>
      <dgm:spPr/>
      <dgm:t>
        <a:bodyPr/>
        <a:lstStyle/>
        <a:p>
          <a:endParaRPr lang="en-US"/>
        </a:p>
      </dgm:t>
    </dgm:pt>
    <dgm:pt modelId="{6DE36035-08FB-4396-91D6-7923DD0BBB67}">
      <dgm:prSet phldrT="[Text]"/>
      <dgm:spPr/>
      <dgm:t>
        <a:bodyPr/>
        <a:lstStyle/>
        <a:p>
          <a:r>
            <a:rPr lang="lv-LV" dirty="0" smtClean="0"/>
            <a:t>DOKUMENTS</a:t>
          </a:r>
          <a:endParaRPr lang="en-US" dirty="0"/>
        </a:p>
      </dgm:t>
    </dgm:pt>
    <dgm:pt modelId="{3338B055-1260-4F2D-9E52-2DFC547B955D}" type="parTrans" cxnId="{09518752-3B7F-494F-89CD-7B3326F946AD}">
      <dgm:prSet/>
      <dgm:spPr/>
      <dgm:t>
        <a:bodyPr/>
        <a:lstStyle/>
        <a:p>
          <a:endParaRPr lang="en-US"/>
        </a:p>
      </dgm:t>
    </dgm:pt>
    <dgm:pt modelId="{1928705B-03DF-4895-BD61-501FA7908A42}" type="sibTrans" cxnId="{09518752-3B7F-494F-89CD-7B3326F946AD}">
      <dgm:prSet/>
      <dgm:spPr/>
      <dgm:t>
        <a:bodyPr/>
        <a:lstStyle/>
        <a:p>
          <a:endParaRPr lang="en-US"/>
        </a:p>
      </dgm:t>
    </dgm:pt>
    <dgm:pt modelId="{679C94F5-E1C8-472C-A453-69652208B77B}">
      <dgm:prSet phldrT="[Text]"/>
      <dgm:spPr/>
      <dgm:t>
        <a:bodyPr/>
        <a:lstStyle/>
        <a:p>
          <a:r>
            <a:rPr lang="lv-LV" dirty="0" smtClean="0"/>
            <a:t>IEKŠĒJIE ATTAISNOJUMA DOKUMENTI</a:t>
          </a:r>
          <a:endParaRPr lang="en-US" dirty="0"/>
        </a:p>
      </dgm:t>
    </dgm:pt>
    <dgm:pt modelId="{3AC70924-105F-498A-A264-BEB2295A4A84}" type="parTrans" cxnId="{8867A23F-EEE5-4F8B-922A-9DAE5B49CBD5}">
      <dgm:prSet/>
      <dgm:spPr/>
      <dgm:t>
        <a:bodyPr/>
        <a:lstStyle/>
        <a:p>
          <a:endParaRPr lang="en-US"/>
        </a:p>
      </dgm:t>
    </dgm:pt>
    <dgm:pt modelId="{9E954E24-1EE7-4656-A0FB-57CF8C13C3C7}" type="sibTrans" cxnId="{8867A23F-EEE5-4F8B-922A-9DAE5B49CBD5}">
      <dgm:prSet/>
      <dgm:spPr/>
      <dgm:t>
        <a:bodyPr/>
        <a:lstStyle/>
        <a:p>
          <a:endParaRPr lang="en-US"/>
        </a:p>
      </dgm:t>
    </dgm:pt>
    <dgm:pt modelId="{2296D214-0B31-4148-A85C-B1BE61CA0ADB}">
      <dgm:prSet phldrT="[Text]"/>
      <dgm:spPr/>
      <dgm:t>
        <a:bodyPr/>
        <a:lstStyle/>
        <a:p>
          <a:r>
            <a:rPr lang="lv-LV" dirty="0" smtClean="0"/>
            <a:t>LĪGUMS</a:t>
          </a:r>
          <a:endParaRPr lang="en-US" dirty="0"/>
        </a:p>
      </dgm:t>
    </dgm:pt>
    <dgm:pt modelId="{4865454D-1824-44F2-AA46-BB0EB40AA000}" type="parTrans" cxnId="{22D6A473-1D21-4341-BCA9-6DDD653DBBBB}">
      <dgm:prSet/>
      <dgm:spPr/>
      <dgm:t>
        <a:bodyPr/>
        <a:lstStyle/>
        <a:p>
          <a:endParaRPr lang="en-US"/>
        </a:p>
      </dgm:t>
    </dgm:pt>
    <dgm:pt modelId="{DFD5BB04-0F27-4281-82AD-58863A607784}" type="sibTrans" cxnId="{22D6A473-1D21-4341-BCA9-6DDD653DBBBB}">
      <dgm:prSet/>
      <dgm:spPr/>
      <dgm:t>
        <a:bodyPr/>
        <a:lstStyle/>
        <a:p>
          <a:endParaRPr lang="en-US"/>
        </a:p>
      </dgm:t>
    </dgm:pt>
    <dgm:pt modelId="{2C22B561-AA25-4DF4-A31B-28EBDDCF0A8D}">
      <dgm:prSet phldrT="[Text]"/>
      <dgm:spPr/>
      <dgm:t>
        <a:bodyPr/>
        <a:lstStyle/>
        <a:p>
          <a:r>
            <a:rPr lang="lv-LV" dirty="0" smtClean="0"/>
            <a:t>GRĀMATVEDĪBAS LIKUMS</a:t>
          </a:r>
          <a:endParaRPr lang="en-US" dirty="0"/>
        </a:p>
      </dgm:t>
    </dgm:pt>
    <dgm:pt modelId="{A4CEA792-0F47-4B45-BC2A-48AFA73882A5}" type="parTrans" cxnId="{8EF1E0AE-FFC2-45FC-B262-01F39B0E344B}">
      <dgm:prSet/>
      <dgm:spPr/>
      <dgm:t>
        <a:bodyPr/>
        <a:lstStyle/>
        <a:p>
          <a:endParaRPr lang="en-US"/>
        </a:p>
      </dgm:t>
    </dgm:pt>
    <dgm:pt modelId="{00BEC512-C1DD-4D3C-A502-430E84EE5239}" type="sibTrans" cxnId="{8EF1E0AE-FFC2-45FC-B262-01F39B0E344B}">
      <dgm:prSet/>
      <dgm:spPr/>
      <dgm:t>
        <a:bodyPr/>
        <a:lstStyle/>
        <a:p>
          <a:endParaRPr lang="en-US"/>
        </a:p>
      </dgm:t>
    </dgm:pt>
    <dgm:pt modelId="{CD89AF23-2827-409B-8166-D073FE781A19}">
      <dgm:prSet phldrT="[Text]"/>
      <dgm:spPr/>
      <dgm:t>
        <a:bodyPr/>
        <a:lstStyle/>
        <a:p>
          <a:r>
            <a:rPr lang="lv-LV" dirty="0" smtClean="0"/>
            <a:t>GRĀMATVEDĪBAS REĢISTRS</a:t>
          </a:r>
          <a:endParaRPr lang="en-US" dirty="0"/>
        </a:p>
      </dgm:t>
    </dgm:pt>
    <dgm:pt modelId="{71001DF3-D9F6-4971-85C9-5F14CA87956C}" type="parTrans" cxnId="{F3DF407D-8741-4C0E-8354-6625E5103597}">
      <dgm:prSet/>
      <dgm:spPr/>
      <dgm:t>
        <a:bodyPr/>
        <a:lstStyle/>
        <a:p>
          <a:endParaRPr lang="en-US"/>
        </a:p>
      </dgm:t>
    </dgm:pt>
    <dgm:pt modelId="{7AE0EBC1-126F-418E-8689-2697361C0F2E}" type="sibTrans" cxnId="{F3DF407D-8741-4C0E-8354-6625E5103597}">
      <dgm:prSet/>
      <dgm:spPr/>
      <dgm:t>
        <a:bodyPr/>
        <a:lstStyle/>
        <a:p>
          <a:endParaRPr lang="en-US"/>
        </a:p>
      </dgm:t>
    </dgm:pt>
    <dgm:pt modelId="{A9ABE981-1E50-4C8A-BA04-186D813ECD9B}" type="pres">
      <dgm:prSet presAssocID="{534D0FD5-6637-4E04-9945-8305CEE1CACB}" presName="diagram" presStyleCnt="0">
        <dgm:presLayoutVars>
          <dgm:dir/>
          <dgm:resizeHandles val="exact"/>
        </dgm:presLayoutVars>
      </dgm:prSet>
      <dgm:spPr/>
      <dgm:t>
        <a:bodyPr/>
        <a:lstStyle/>
        <a:p>
          <a:endParaRPr lang="en-US"/>
        </a:p>
      </dgm:t>
    </dgm:pt>
    <dgm:pt modelId="{4A0A9E43-1B62-4047-ADC6-3F807964846B}" type="pres">
      <dgm:prSet presAssocID="{86DF0728-0C8A-4071-B2D9-C5E77651AAFA}" presName="node" presStyleLbl="node1" presStyleIdx="0" presStyleCnt="11">
        <dgm:presLayoutVars>
          <dgm:bulletEnabled val="1"/>
        </dgm:presLayoutVars>
      </dgm:prSet>
      <dgm:spPr/>
      <dgm:t>
        <a:bodyPr/>
        <a:lstStyle/>
        <a:p>
          <a:endParaRPr lang="en-US"/>
        </a:p>
      </dgm:t>
    </dgm:pt>
    <dgm:pt modelId="{C9092828-7B84-4EEF-B741-24023ECF7D25}" type="pres">
      <dgm:prSet presAssocID="{E5D0F2DB-5CB1-4034-9101-C81411EF4BCB}" presName="sibTrans" presStyleCnt="0"/>
      <dgm:spPr/>
    </dgm:pt>
    <dgm:pt modelId="{77E4203C-D03C-4582-9EED-DF83392BBA4A}" type="pres">
      <dgm:prSet presAssocID="{1A0EE3EC-34F8-4D52-BE52-3EE67BE483BE}" presName="node" presStyleLbl="node1" presStyleIdx="1" presStyleCnt="11">
        <dgm:presLayoutVars>
          <dgm:bulletEnabled val="1"/>
        </dgm:presLayoutVars>
      </dgm:prSet>
      <dgm:spPr/>
      <dgm:t>
        <a:bodyPr/>
        <a:lstStyle/>
        <a:p>
          <a:endParaRPr lang="en-US"/>
        </a:p>
      </dgm:t>
    </dgm:pt>
    <dgm:pt modelId="{62B79870-78B9-4AE6-B86A-625A2C8FBA66}" type="pres">
      <dgm:prSet presAssocID="{F619B827-76B7-4C62-873F-B5764B946DC6}" presName="sibTrans" presStyleCnt="0"/>
      <dgm:spPr/>
    </dgm:pt>
    <dgm:pt modelId="{984BAEA3-5B29-4AB0-BB8D-48BFDD682296}" type="pres">
      <dgm:prSet presAssocID="{B8EAF40C-A728-44F5-9339-FABB0D494E0E}" presName="node" presStyleLbl="node1" presStyleIdx="2" presStyleCnt="11">
        <dgm:presLayoutVars>
          <dgm:bulletEnabled val="1"/>
        </dgm:presLayoutVars>
      </dgm:prSet>
      <dgm:spPr/>
      <dgm:t>
        <a:bodyPr/>
        <a:lstStyle/>
        <a:p>
          <a:endParaRPr lang="en-US"/>
        </a:p>
      </dgm:t>
    </dgm:pt>
    <dgm:pt modelId="{B22CC1E9-E7D6-4582-B526-496E2EE580EF}" type="pres">
      <dgm:prSet presAssocID="{FBFAF72D-5EB2-4D65-ABDB-F78AF04667C9}" presName="sibTrans" presStyleCnt="0"/>
      <dgm:spPr/>
    </dgm:pt>
    <dgm:pt modelId="{DBC83D83-3E3D-449C-B143-DE1A3F8EC354}" type="pres">
      <dgm:prSet presAssocID="{620DE94F-3E66-4383-8910-3B580FE9F0D2}" presName="node" presStyleLbl="node1" presStyleIdx="3" presStyleCnt="11">
        <dgm:presLayoutVars>
          <dgm:bulletEnabled val="1"/>
        </dgm:presLayoutVars>
      </dgm:prSet>
      <dgm:spPr/>
      <dgm:t>
        <a:bodyPr/>
        <a:lstStyle/>
        <a:p>
          <a:endParaRPr lang="en-US"/>
        </a:p>
      </dgm:t>
    </dgm:pt>
    <dgm:pt modelId="{37196792-1E04-402F-A086-BD0833DA2248}" type="pres">
      <dgm:prSet presAssocID="{435ACA7B-4284-4C14-A2F0-524FA2230CF6}" presName="sibTrans" presStyleCnt="0"/>
      <dgm:spPr/>
    </dgm:pt>
    <dgm:pt modelId="{7CF291A8-5A6A-4623-9024-6728D6E32E2A}" type="pres">
      <dgm:prSet presAssocID="{7619F45D-8FA7-421A-A885-A4F9DC0C0456}" presName="node" presStyleLbl="node1" presStyleIdx="4" presStyleCnt="11">
        <dgm:presLayoutVars>
          <dgm:bulletEnabled val="1"/>
        </dgm:presLayoutVars>
      </dgm:prSet>
      <dgm:spPr/>
      <dgm:t>
        <a:bodyPr/>
        <a:lstStyle/>
        <a:p>
          <a:endParaRPr lang="en-US"/>
        </a:p>
      </dgm:t>
    </dgm:pt>
    <dgm:pt modelId="{BFA4B56E-B1E7-40F8-B8CC-897927547454}" type="pres">
      <dgm:prSet presAssocID="{BC696603-E069-4C4F-B40C-EC04580D6B50}" presName="sibTrans" presStyleCnt="0"/>
      <dgm:spPr/>
    </dgm:pt>
    <dgm:pt modelId="{B76356A8-937F-49A7-A3C9-B4BC89458C5A}" type="pres">
      <dgm:prSet presAssocID="{6DE36035-08FB-4396-91D6-7923DD0BBB67}" presName="node" presStyleLbl="node1" presStyleIdx="5" presStyleCnt="11">
        <dgm:presLayoutVars>
          <dgm:bulletEnabled val="1"/>
        </dgm:presLayoutVars>
      </dgm:prSet>
      <dgm:spPr/>
      <dgm:t>
        <a:bodyPr/>
        <a:lstStyle/>
        <a:p>
          <a:endParaRPr lang="en-US"/>
        </a:p>
      </dgm:t>
    </dgm:pt>
    <dgm:pt modelId="{5E70D716-A85C-4B49-807A-28DE08BFE24C}" type="pres">
      <dgm:prSet presAssocID="{1928705B-03DF-4895-BD61-501FA7908A42}" presName="sibTrans" presStyleCnt="0"/>
      <dgm:spPr/>
    </dgm:pt>
    <dgm:pt modelId="{B7AD1668-7F83-4839-B211-9C7860BA17D2}" type="pres">
      <dgm:prSet presAssocID="{679C94F5-E1C8-472C-A453-69652208B77B}" presName="node" presStyleLbl="node1" presStyleIdx="6" presStyleCnt="11">
        <dgm:presLayoutVars>
          <dgm:bulletEnabled val="1"/>
        </dgm:presLayoutVars>
      </dgm:prSet>
      <dgm:spPr/>
      <dgm:t>
        <a:bodyPr/>
        <a:lstStyle/>
        <a:p>
          <a:endParaRPr lang="en-US"/>
        </a:p>
      </dgm:t>
    </dgm:pt>
    <dgm:pt modelId="{88E90F89-4AE3-43B6-B160-2026EF1670CC}" type="pres">
      <dgm:prSet presAssocID="{9E954E24-1EE7-4656-A0FB-57CF8C13C3C7}" presName="sibTrans" presStyleCnt="0"/>
      <dgm:spPr/>
    </dgm:pt>
    <dgm:pt modelId="{215F622C-8FBE-42F7-92DE-8E8715D701E5}" type="pres">
      <dgm:prSet presAssocID="{2296D214-0B31-4148-A85C-B1BE61CA0ADB}" presName="node" presStyleLbl="node1" presStyleIdx="7" presStyleCnt="11">
        <dgm:presLayoutVars>
          <dgm:bulletEnabled val="1"/>
        </dgm:presLayoutVars>
      </dgm:prSet>
      <dgm:spPr/>
      <dgm:t>
        <a:bodyPr/>
        <a:lstStyle/>
        <a:p>
          <a:endParaRPr lang="en-US"/>
        </a:p>
      </dgm:t>
    </dgm:pt>
    <dgm:pt modelId="{AC8454ED-555B-416B-B67E-0CADE44FBCAC}" type="pres">
      <dgm:prSet presAssocID="{DFD5BB04-0F27-4281-82AD-58863A607784}" presName="sibTrans" presStyleCnt="0"/>
      <dgm:spPr/>
    </dgm:pt>
    <dgm:pt modelId="{5B5B49D8-1C8C-45A2-9285-A5818B58AD3A}" type="pres">
      <dgm:prSet presAssocID="{2C22B561-AA25-4DF4-A31B-28EBDDCF0A8D}" presName="node" presStyleLbl="node1" presStyleIdx="8" presStyleCnt="11">
        <dgm:presLayoutVars>
          <dgm:bulletEnabled val="1"/>
        </dgm:presLayoutVars>
      </dgm:prSet>
      <dgm:spPr/>
      <dgm:t>
        <a:bodyPr/>
        <a:lstStyle/>
        <a:p>
          <a:endParaRPr lang="en-US"/>
        </a:p>
      </dgm:t>
    </dgm:pt>
    <dgm:pt modelId="{FD4A6017-F662-4965-9E77-674AEDBC6406}" type="pres">
      <dgm:prSet presAssocID="{00BEC512-C1DD-4D3C-A502-430E84EE5239}" presName="sibTrans" presStyleCnt="0"/>
      <dgm:spPr/>
    </dgm:pt>
    <dgm:pt modelId="{21A0793C-BD2B-489B-B5C1-0AA1F8472525}" type="pres">
      <dgm:prSet presAssocID="{CD89AF23-2827-409B-8166-D073FE781A19}" presName="node" presStyleLbl="node1" presStyleIdx="9" presStyleCnt="11">
        <dgm:presLayoutVars>
          <dgm:bulletEnabled val="1"/>
        </dgm:presLayoutVars>
      </dgm:prSet>
      <dgm:spPr/>
      <dgm:t>
        <a:bodyPr/>
        <a:lstStyle/>
        <a:p>
          <a:endParaRPr lang="en-US"/>
        </a:p>
      </dgm:t>
    </dgm:pt>
    <dgm:pt modelId="{EB9B4583-E0DC-4ACF-AD22-3FACAC0047C6}" type="pres">
      <dgm:prSet presAssocID="{7AE0EBC1-126F-418E-8689-2697361C0F2E}" presName="sibTrans" presStyleCnt="0"/>
      <dgm:spPr/>
    </dgm:pt>
    <dgm:pt modelId="{07F2FCA1-A146-48F2-A137-EFF5CD213B07}" type="pres">
      <dgm:prSet presAssocID="{5E631E67-1011-4115-A11B-E440D414108E}" presName="node" presStyleLbl="node1" presStyleIdx="10" presStyleCnt="11">
        <dgm:presLayoutVars>
          <dgm:bulletEnabled val="1"/>
        </dgm:presLayoutVars>
      </dgm:prSet>
      <dgm:spPr/>
      <dgm:t>
        <a:bodyPr/>
        <a:lstStyle/>
        <a:p>
          <a:endParaRPr lang="en-US"/>
        </a:p>
      </dgm:t>
    </dgm:pt>
  </dgm:ptLst>
  <dgm:cxnLst>
    <dgm:cxn modelId="{379488AF-8C43-44ED-9537-CCCFAB37A6C2}" type="presOf" srcId="{1A0EE3EC-34F8-4D52-BE52-3EE67BE483BE}" destId="{77E4203C-D03C-4582-9EED-DF83392BBA4A}" srcOrd="0" destOrd="0" presId="urn:microsoft.com/office/officeart/2005/8/layout/default"/>
    <dgm:cxn modelId="{45FBCAC6-0C2C-4EC7-9856-514BCA1A2FDF}" type="presOf" srcId="{620DE94F-3E66-4383-8910-3B580FE9F0D2}" destId="{DBC83D83-3E3D-449C-B143-DE1A3F8EC354}" srcOrd="0" destOrd="0" presId="urn:microsoft.com/office/officeart/2005/8/layout/default"/>
    <dgm:cxn modelId="{D2870614-731A-4D30-8A8A-21996B123C84}" type="presOf" srcId="{5E631E67-1011-4115-A11B-E440D414108E}" destId="{07F2FCA1-A146-48F2-A137-EFF5CD213B07}" srcOrd="0" destOrd="0" presId="urn:microsoft.com/office/officeart/2005/8/layout/default"/>
    <dgm:cxn modelId="{558F5A57-542A-4142-9F79-48BB7E6EA3B6}" srcId="{534D0FD5-6637-4E04-9945-8305CEE1CACB}" destId="{620DE94F-3E66-4383-8910-3B580FE9F0D2}" srcOrd="3" destOrd="0" parTransId="{BA52D721-B402-46DC-B147-D38BC87203E7}" sibTransId="{435ACA7B-4284-4C14-A2F0-524FA2230CF6}"/>
    <dgm:cxn modelId="{6E99D7C2-EBAE-4C8A-8FAB-5ADA40FB0AEB}" srcId="{534D0FD5-6637-4E04-9945-8305CEE1CACB}" destId="{86DF0728-0C8A-4071-B2D9-C5E77651AAFA}" srcOrd="0" destOrd="0" parTransId="{33ACF757-FF0D-445A-A50D-FFBCF0960C36}" sibTransId="{E5D0F2DB-5CB1-4034-9101-C81411EF4BCB}"/>
    <dgm:cxn modelId="{7254A078-4A0C-4FC3-9C51-BDB3EB08CE2E}" type="presOf" srcId="{B8EAF40C-A728-44F5-9339-FABB0D494E0E}" destId="{984BAEA3-5B29-4AB0-BB8D-48BFDD682296}" srcOrd="0" destOrd="0" presId="urn:microsoft.com/office/officeart/2005/8/layout/default"/>
    <dgm:cxn modelId="{8EF1E0AE-FFC2-45FC-B262-01F39B0E344B}" srcId="{534D0FD5-6637-4E04-9945-8305CEE1CACB}" destId="{2C22B561-AA25-4DF4-A31B-28EBDDCF0A8D}" srcOrd="8" destOrd="0" parTransId="{A4CEA792-0F47-4B45-BC2A-48AFA73882A5}" sibTransId="{00BEC512-C1DD-4D3C-A502-430E84EE5239}"/>
    <dgm:cxn modelId="{008DDA20-A588-4D89-BC99-DF347612C2A5}" type="presOf" srcId="{86DF0728-0C8A-4071-B2D9-C5E77651AAFA}" destId="{4A0A9E43-1B62-4047-ADC6-3F807964846B}" srcOrd="0" destOrd="0" presId="urn:microsoft.com/office/officeart/2005/8/layout/default"/>
    <dgm:cxn modelId="{8867A23F-EEE5-4F8B-922A-9DAE5B49CBD5}" srcId="{534D0FD5-6637-4E04-9945-8305CEE1CACB}" destId="{679C94F5-E1C8-472C-A453-69652208B77B}" srcOrd="6" destOrd="0" parTransId="{3AC70924-105F-498A-A264-BEB2295A4A84}" sibTransId="{9E954E24-1EE7-4656-A0FB-57CF8C13C3C7}"/>
    <dgm:cxn modelId="{F3DF407D-8741-4C0E-8354-6625E5103597}" srcId="{534D0FD5-6637-4E04-9945-8305CEE1CACB}" destId="{CD89AF23-2827-409B-8166-D073FE781A19}" srcOrd="9" destOrd="0" parTransId="{71001DF3-D9F6-4971-85C9-5F14CA87956C}" sibTransId="{7AE0EBC1-126F-418E-8689-2697361C0F2E}"/>
    <dgm:cxn modelId="{50F62489-E463-4CEE-9BE5-1065FFB35182}" srcId="{534D0FD5-6637-4E04-9945-8305CEE1CACB}" destId="{1A0EE3EC-34F8-4D52-BE52-3EE67BE483BE}" srcOrd="1" destOrd="0" parTransId="{78CB0B35-F17C-40F7-B68B-02F324ADCF76}" sibTransId="{F619B827-76B7-4C62-873F-B5764B946DC6}"/>
    <dgm:cxn modelId="{849A48B4-20B0-4E32-B2BA-E875D3FBA399}" type="presOf" srcId="{7619F45D-8FA7-421A-A885-A4F9DC0C0456}" destId="{7CF291A8-5A6A-4623-9024-6728D6E32E2A}" srcOrd="0" destOrd="0" presId="urn:microsoft.com/office/officeart/2005/8/layout/default"/>
    <dgm:cxn modelId="{45314AEC-C52F-4FE8-97D2-C2EDF91B9A2A}" type="presOf" srcId="{6DE36035-08FB-4396-91D6-7923DD0BBB67}" destId="{B76356A8-937F-49A7-A3C9-B4BC89458C5A}" srcOrd="0" destOrd="0" presId="urn:microsoft.com/office/officeart/2005/8/layout/default"/>
    <dgm:cxn modelId="{0C3D0FE1-48A1-4672-9379-F5BD1AC4C8CE}" type="presOf" srcId="{2C22B561-AA25-4DF4-A31B-28EBDDCF0A8D}" destId="{5B5B49D8-1C8C-45A2-9285-A5818B58AD3A}" srcOrd="0" destOrd="0" presId="urn:microsoft.com/office/officeart/2005/8/layout/default"/>
    <dgm:cxn modelId="{09518752-3B7F-494F-89CD-7B3326F946AD}" srcId="{534D0FD5-6637-4E04-9945-8305CEE1CACB}" destId="{6DE36035-08FB-4396-91D6-7923DD0BBB67}" srcOrd="5" destOrd="0" parTransId="{3338B055-1260-4F2D-9E52-2DFC547B955D}" sibTransId="{1928705B-03DF-4895-BD61-501FA7908A42}"/>
    <dgm:cxn modelId="{22D6A473-1D21-4341-BCA9-6DDD653DBBBB}" srcId="{534D0FD5-6637-4E04-9945-8305CEE1CACB}" destId="{2296D214-0B31-4148-A85C-B1BE61CA0ADB}" srcOrd="7" destOrd="0" parTransId="{4865454D-1824-44F2-AA46-BB0EB40AA000}" sibTransId="{DFD5BB04-0F27-4281-82AD-58863A607784}"/>
    <dgm:cxn modelId="{0D96A72F-5119-43E7-A4F7-941441A3900B}" type="presOf" srcId="{679C94F5-E1C8-472C-A453-69652208B77B}" destId="{B7AD1668-7F83-4839-B211-9C7860BA17D2}" srcOrd="0" destOrd="0" presId="urn:microsoft.com/office/officeart/2005/8/layout/default"/>
    <dgm:cxn modelId="{58FCD5E9-6A8B-40D4-A933-8FE7FFF2455A}" type="presOf" srcId="{2296D214-0B31-4148-A85C-B1BE61CA0ADB}" destId="{215F622C-8FBE-42F7-92DE-8E8715D701E5}" srcOrd="0" destOrd="0" presId="urn:microsoft.com/office/officeart/2005/8/layout/default"/>
    <dgm:cxn modelId="{3895FC53-755D-4618-A474-D2AC5804AF3E}" type="presOf" srcId="{CD89AF23-2827-409B-8166-D073FE781A19}" destId="{21A0793C-BD2B-489B-B5C1-0AA1F8472525}" srcOrd="0" destOrd="0" presId="urn:microsoft.com/office/officeart/2005/8/layout/default"/>
    <dgm:cxn modelId="{7C8AA0C7-02B9-48F1-9842-F48962BB0AAA}" srcId="{534D0FD5-6637-4E04-9945-8305CEE1CACB}" destId="{5E631E67-1011-4115-A11B-E440D414108E}" srcOrd="10" destOrd="0" parTransId="{855DBAAC-EEC4-4675-B8B6-B428A2B7ECA8}" sibTransId="{728A2266-AC99-44BC-9F8A-82B86F4DC607}"/>
    <dgm:cxn modelId="{56C94E89-88DE-43AB-AAE5-8C780BD36A46}" type="presOf" srcId="{534D0FD5-6637-4E04-9945-8305CEE1CACB}" destId="{A9ABE981-1E50-4C8A-BA04-186D813ECD9B}" srcOrd="0" destOrd="0" presId="urn:microsoft.com/office/officeart/2005/8/layout/default"/>
    <dgm:cxn modelId="{40EFFDA6-BCAF-42F1-8F95-26AA432650A7}" srcId="{534D0FD5-6637-4E04-9945-8305CEE1CACB}" destId="{B8EAF40C-A728-44F5-9339-FABB0D494E0E}" srcOrd="2" destOrd="0" parTransId="{4CC3BDEB-3A8D-48FE-B138-EE25DE59F0D8}" sibTransId="{FBFAF72D-5EB2-4D65-ABDB-F78AF04667C9}"/>
    <dgm:cxn modelId="{834E606C-4EBF-453F-99A1-7F7A133431D8}" srcId="{534D0FD5-6637-4E04-9945-8305CEE1CACB}" destId="{7619F45D-8FA7-421A-A885-A4F9DC0C0456}" srcOrd="4" destOrd="0" parTransId="{9A52EE18-DFD2-49FF-88B7-3DA2CD1D32FE}" sibTransId="{BC696603-E069-4C4F-B40C-EC04580D6B50}"/>
    <dgm:cxn modelId="{D0B8791E-6063-49D6-8363-EC33E3F4B87D}" type="presParOf" srcId="{A9ABE981-1E50-4C8A-BA04-186D813ECD9B}" destId="{4A0A9E43-1B62-4047-ADC6-3F807964846B}" srcOrd="0" destOrd="0" presId="urn:microsoft.com/office/officeart/2005/8/layout/default"/>
    <dgm:cxn modelId="{3C6B3CF3-3E5F-4B8D-97E7-F1221E476759}" type="presParOf" srcId="{A9ABE981-1E50-4C8A-BA04-186D813ECD9B}" destId="{C9092828-7B84-4EEF-B741-24023ECF7D25}" srcOrd="1" destOrd="0" presId="urn:microsoft.com/office/officeart/2005/8/layout/default"/>
    <dgm:cxn modelId="{E5EF3A0F-AF8D-43F8-AD3D-E59CA0775554}" type="presParOf" srcId="{A9ABE981-1E50-4C8A-BA04-186D813ECD9B}" destId="{77E4203C-D03C-4582-9EED-DF83392BBA4A}" srcOrd="2" destOrd="0" presId="urn:microsoft.com/office/officeart/2005/8/layout/default"/>
    <dgm:cxn modelId="{45F0534D-EF5B-4A63-8BD0-AF64B1E3E243}" type="presParOf" srcId="{A9ABE981-1E50-4C8A-BA04-186D813ECD9B}" destId="{62B79870-78B9-4AE6-B86A-625A2C8FBA66}" srcOrd="3" destOrd="0" presId="urn:microsoft.com/office/officeart/2005/8/layout/default"/>
    <dgm:cxn modelId="{970C0922-F882-41AB-A063-33555E60F553}" type="presParOf" srcId="{A9ABE981-1E50-4C8A-BA04-186D813ECD9B}" destId="{984BAEA3-5B29-4AB0-BB8D-48BFDD682296}" srcOrd="4" destOrd="0" presId="urn:microsoft.com/office/officeart/2005/8/layout/default"/>
    <dgm:cxn modelId="{966C41FA-A410-4F67-87B7-0BB953D36431}" type="presParOf" srcId="{A9ABE981-1E50-4C8A-BA04-186D813ECD9B}" destId="{B22CC1E9-E7D6-4582-B526-496E2EE580EF}" srcOrd="5" destOrd="0" presId="urn:microsoft.com/office/officeart/2005/8/layout/default"/>
    <dgm:cxn modelId="{43ECBA5C-BE3C-4C25-8F21-8D19D0681614}" type="presParOf" srcId="{A9ABE981-1E50-4C8A-BA04-186D813ECD9B}" destId="{DBC83D83-3E3D-449C-B143-DE1A3F8EC354}" srcOrd="6" destOrd="0" presId="urn:microsoft.com/office/officeart/2005/8/layout/default"/>
    <dgm:cxn modelId="{0E6CC15D-981D-4C8E-B676-D74A057C2742}" type="presParOf" srcId="{A9ABE981-1E50-4C8A-BA04-186D813ECD9B}" destId="{37196792-1E04-402F-A086-BD0833DA2248}" srcOrd="7" destOrd="0" presId="urn:microsoft.com/office/officeart/2005/8/layout/default"/>
    <dgm:cxn modelId="{9EBCFA28-D980-4785-ADC8-9C6FACFE9AD9}" type="presParOf" srcId="{A9ABE981-1E50-4C8A-BA04-186D813ECD9B}" destId="{7CF291A8-5A6A-4623-9024-6728D6E32E2A}" srcOrd="8" destOrd="0" presId="urn:microsoft.com/office/officeart/2005/8/layout/default"/>
    <dgm:cxn modelId="{8D5E73FA-51F0-4028-8B23-C91F1EEE4BDB}" type="presParOf" srcId="{A9ABE981-1E50-4C8A-BA04-186D813ECD9B}" destId="{BFA4B56E-B1E7-40F8-B8CC-897927547454}" srcOrd="9" destOrd="0" presId="urn:microsoft.com/office/officeart/2005/8/layout/default"/>
    <dgm:cxn modelId="{02A9DF64-3A48-4FE4-9695-AE4DED877702}" type="presParOf" srcId="{A9ABE981-1E50-4C8A-BA04-186D813ECD9B}" destId="{B76356A8-937F-49A7-A3C9-B4BC89458C5A}" srcOrd="10" destOrd="0" presId="urn:microsoft.com/office/officeart/2005/8/layout/default"/>
    <dgm:cxn modelId="{F3CD9E3A-F91F-4685-9F7B-08BFA0763E4A}" type="presParOf" srcId="{A9ABE981-1E50-4C8A-BA04-186D813ECD9B}" destId="{5E70D716-A85C-4B49-807A-28DE08BFE24C}" srcOrd="11" destOrd="0" presId="urn:microsoft.com/office/officeart/2005/8/layout/default"/>
    <dgm:cxn modelId="{78C552FD-0D87-44F7-9C81-72A5EBA68F49}" type="presParOf" srcId="{A9ABE981-1E50-4C8A-BA04-186D813ECD9B}" destId="{B7AD1668-7F83-4839-B211-9C7860BA17D2}" srcOrd="12" destOrd="0" presId="urn:microsoft.com/office/officeart/2005/8/layout/default"/>
    <dgm:cxn modelId="{64670629-B683-4BEC-8DE0-840A3E050982}" type="presParOf" srcId="{A9ABE981-1E50-4C8A-BA04-186D813ECD9B}" destId="{88E90F89-4AE3-43B6-B160-2026EF1670CC}" srcOrd="13" destOrd="0" presId="urn:microsoft.com/office/officeart/2005/8/layout/default"/>
    <dgm:cxn modelId="{89E5C7A2-C32D-40C9-A88E-309F7B5AE1D7}" type="presParOf" srcId="{A9ABE981-1E50-4C8A-BA04-186D813ECD9B}" destId="{215F622C-8FBE-42F7-92DE-8E8715D701E5}" srcOrd="14" destOrd="0" presId="urn:microsoft.com/office/officeart/2005/8/layout/default"/>
    <dgm:cxn modelId="{9F8AE33C-55E2-46AC-814E-E2BA24DD1104}" type="presParOf" srcId="{A9ABE981-1E50-4C8A-BA04-186D813ECD9B}" destId="{AC8454ED-555B-416B-B67E-0CADE44FBCAC}" srcOrd="15" destOrd="0" presId="urn:microsoft.com/office/officeart/2005/8/layout/default"/>
    <dgm:cxn modelId="{70A9198D-E807-4920-8D99-35D35EA91E35}" type="presParOf" srcId="{A9ABE981-1E50-4C8A-BA04-186D813ECD9B}" destId="{5B5B49D8-1C8C-45A2-9285-A5818B58AD3A}" srcOrd="16" destOrd="0" presId="urn:microsoft.com/office/officeart/2005/8/layout/default"/>
    <dgm:cxn modelId="{29ABD5EB-FF2D-4662-83BC-6DE74D71ABA9}" type="presParOf" srcId="{A9ABE981-1E50-4C8A-BA04-186D813ECD9B}" destId="{FD4A6017-F662-4965-9E77-674AEDBC6406}" srcOrd="17" destOrd="0" presId="urn:microsoft.com/office/officeart/2005/8/layout/default"/>
    <dgm:cxn modelId="{33A0B9B5-B778-48F4-B1C4-244E00EA9DE4}" type="presParOf" srcId="{A9ABE981-1E50-4C8A-BA04-186D813ECD9B}" destId="{21A0793C-BD2B-489B-B5C1-0AA1F8472525}" srcOrd="18" destOrd="0" presId="urn:microsoft.com/office/officeart/2005/8/layout/default"/>
    <dgm:cxn modelId="{7072843F-CA62-4760-86E0-141589023E7C}" type="presParOf" srcId="{A9ABE981-1E50-4C8A-BA04-186D813ECD9B}" destId="{EB9B4583-E0DC-4ACF-AD22-3FACAC0047C6}" srcOrd="19" destOrd="0" presId="urn:microsoft.com/office/officeart/2005/8/layout/default"/>
    <dgm:cxn modelId="{1F72BFA7-2F9A-4C7C-8A05-273D14B167D3}" type="presParOf" srcId="{A9ABE981-1E50-4C8A-BA04-186D813ECD9B}" destId="{07F2FCA1-A146-48F2-A137-EFF5CD213B07}"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4D0FD5-6637-4E04-9945-8305CEE1CACB}" type="doc">
      <dgm:prSet loTypeId="urn:microsoft.com/office/officeart/2005/8/layout/default" loCatId="list" qsTypeId="urn:microsoft.com/office/officeart/2005/8/quickstyle/simple1" qsCatId="simple" csTypeId="urn:microsoft.com/office/officeart/2005/8/colors/accent2_1" csCatId="accent2" phldr="1"/>
      <dgm:spPr/>
      <dgm:t>
        <a:bodyPr/>
        <a:lstStyle/>
        <a:p>
          <a:endParaRPr lang="en-US"/>
        </a:p>
      </dgm:t>
    </dgm:pt>
    <dgm:pt modelId="{86DF0728-0C8A-4071-B2D9-C5E77651AAFA}">
      <dgm:prSet phldrT="[Text]"/>
      <dgm:spPr/>
      <dgm:t>
        <a:bodyPr/>
        <a:lstStyle/>
        <a:p>
          <a:r>
            <a:rPr lang="lv-LV" dirty="0" smtClean="0"/>
            <a:t>GRĀMATVEDĪBA</a:t>
          </a:r>
          <a:endParaRPr lang="en-US" dirty="0"/>
        </a:p>
      </dgm:t>
    </dgm:pt>
    <dgm:pt modelId="{33ACF757-FF0D-445A-A50D-FFBCF0960C36}" type="parTrans" cxnId="{6E99D7C2-EBAE-4C8A-8FAB-5ADA40FB0AEB}">
      <dgm:prSet/>
      <dgm:spPr/>
      <dgm:t>
        <a:bodyPr/>
        <a:lstStyle/>
        <a:p>
          <a:endParaRPr lang="en-US"/>
        </a:p>
      </dgm:t>
    </dgm:pt>
    <dgm:pt modelId="{E5D0F2DB-5CB1-4034-9101-C81411EF4BCB}" type="sibTrans" cxnId="{6E99D7C2-EBAE-4C8A-8FAB-5ADA40FB0AEB}">
      <dgm:prSet/>
      <dgm:spPr/>
      <dgm:t>
        <a:bodyPr/>
        <a:lstStyle/>
        <a:p>
          <a:endParaRPr lang="en-US"/>
        </a:p>
      </dgm:t>
    </dgm:pt>
    <dgm:pt modelId="{1A0EE3EC-34F8-4D52-BE52-3EE67BE483BE}">
      <dgm:prSet phldrT="[Text]"/>
      <dgm:spPr/>
      <dgm:t>
        <a:bodyPr/>
        <a:lstStyle/>
        <a:p>
          <a:r>
            <a:rPr lang="lv-LV" dirty="0" smtClean="0"/>
            <a:t>RĒĶINS</a:t>
          </a:r>
          <a:endParaRPr lang="en-US" dirty="0"/>
        </a:p>
      </dgm:t>
    </dgm:pt>
    <dgm:pt modelId="{78CB0B35-F17C-40F7-B68B-02F324ADCF76}" type="parTrans" cxnId="{50F62489-E463-4CEE-9BE5-1065FFB35182}">
      <dgm:prSet/>
      <dgm:spPr/>
      <dgm:t>
        <a:bodyPr/>
        <a:lstStyle/>
        <a:p>
          <a:endParaRPr lang="en-US"/>
        </a:p>
      </dgm:t>
    </dgm:pt>
    <dgm:pt modelId="{F619B827-76B7-4C62-873F-B5764B946DC6}" type="sibTrans" cxnId="{50F62489-E463-4CEE-9BE5-1065FFB35182}">
      <dgm:prSet/>
      <dgm:spPr/>
      <dgm:t>
        <a:bodyPr/>
        <a:lstStyle/>
        <a:p>
          <a:endParaRPr lang="en-US"/>
        </a:p>
      </dgm:t>
    </dgm:pt>
    <dgm:pt modelId="{B8EAF40C-A728-44F5-9339-FABB0D494E0E}">
      <dgm:prSet phldrT="[Text]"/>
      <dgm:spPr/>
      <dgm:t>
        <a:bodyPr/>
        <a:lstStyle/>
        <a:p>
          <a:r>
            <a:rPr lang="lv-LV" dirty="0" smtClean="0"/>
            <a:t>VĒRTĪBAS MĒRS</a:t>
          </a:r>
          <a:endParaRPr lang="en-US" dirty="0"/>
        </a:p>
      </dgm:t>
    </dgm:pt>
    <dgm:pt modelId="{4CC3BDEB-3A8D-48FE-B138-EE25DE59F0D8}" type="parTrans" cxnId="{40EFFDA6-BCAF-42F1-8F95-26AA432650A7}">
      <dgm:prSet/>
      <dgm:spPr/>
      <dgm:t>
        <a:bodyPr/>
        <a:lstStyle/>
        <a:p>
          <a:endParaRPr lang="en-US"/>
        </a:p>
      </dgm:t>
    </dgm:pt>
    <dgm:pt modelId="{FBFAF72D-5EB2-4D65-ABDB-F78AF04667C9}" type="sibTrans" cxnId="{40EFFDA6-BCAF-42F1-8F95-26AA432650A7}">
      <dgm:prSet/>
      <dgm:spPr/>
      <dgm:t>
        <a:bodyPr/>
        <a:lstStyle/>
        <a:p>
          <a:endParaRPr lang="en-US"/>
        </a:p>
      </dgm:t>
    </dgm:pt>
    <dgm:pt modelId="{620DE94F-3E66-4383-8910-3B580FE9F0D2}">
      <dgm:prSet phldrT="[Text]"/>
      <dgm:spPr/>
      <dgm:t>
        <a:bodyPr/>
        <a:lstStyle/>
        <a:p>
          <a:r>
            <a:rPr lang="lv-LV" dirty="0" smtClean="0"/>
            <a:t>ČEKS</a:t>
          </a:r>
          <a:endParaRPr lang="en-US" dirty="0"/>
        </a:p>
      </dgm:t>
    </dgm:pt>
    <dgm:pt modelId="{BA52D721-B402-46DC-B147-D38BC87203E7}" type="parTrans" cxnId="{558F5A57-542A-4142-9F79-48BB7E6EA3B6}">
      <dgm:prSet/>
      <dgm:spPr/>
      <dgm:t>
        <a:bodyPr/>
        <a:lstStyle/>
        <a:p>
          <a:endParaRPr lang="en-US"/>
        </a:p>
      </dgm:t>
    </dgm:pt>
    <dgm:pt modelId="{435ACA7B-4284-4C14-A2F0-524FA2230CF6}" type="sibTrans" cxnId="{558F5A57-542A-4142-9F79-48BB7E6EA3B6}">
      <dgm:prSet/>
      <dgm:spPr/>
      <dgm:t>
        <a:bodyPr/>
        <a:lstStyle/>
        <a:p>
          <a:endParaRPr lang="en-US"/>
        </a:p>
      </dgm:t>
    </dgm:pt>
    <dgm:pt modelId="{5E631E67-1011-4115-A11B-E440D414108E}">
      <dgm:prSet phldrT="[Text]"/>
      <dgm:spPr/>
      <dgm:t>
        <a:bodyPr/>
        <a:lstStyle/>
        <a:p>
          <a:r>
            <a:rPr lang="lv-LV" dirty="0" smtClean="0"/>
            <a:t>PAVADZĪME</a:t>
          </a:r>
          <a:endParaRPr lang="en-US" dirty="0"/>
        </a:p>
      </dgm:t>
    </dgm:pt>
    <dgm:pt modelId="{855DBAAC-EEC4-4675-B8B6-B428A2B7ECA8}" type="parTrans" cxnId="{7C8AA0C7-02B9-48F1-9842-F48962BB0AAA}">
      <dgm:prSet/>
      <dgm:spPr/>
      <dgm:t>
        <a:bodyPr/>
        <a:lstStyle/>
        <a:p>
          <a:endParaRPr lang="en-US"/>
        </a:p>
      </dgm:t>
    </dgm:pt>
    <dgm:pt modelId="{728A2266-AC99-44BC-9F8A-82B86F4DC607}" type="sibTrans" cxnId="{7C8AA0C7-02B9-48F1-9842-F48962BB0AAA}">
      <dgm:prSet/>
      <dgm:spPr/>
      <dgm:t>
        <a:bodyPr/>
        <a:lstStyle/>
        <a:p>
          <a:endParaRPr lang="en-US"/>
        </a:p>
      </dgm:t>
    </dgm:pt>
    <dgm:pt modelId="{7619F45D-8FA7-421A-A885-A4F9DC0C0456}">
      <dgm:prSet phldrT="[Text]"/>
      <dgm:spPr/>
      <dgm:t>
        <a:bodyPr/>
        <a:lstStyle/>
        <a:p>
          <a:r>
            <a:rPr lang="lv-LV" dirty="0" smtClean="0"/>
            <a:t>NORMATĪVIE AKTI</a:t>
          </a:r>
          <a:endParaRPr lang="en-US" dirty="0"/>
        </a:p>
      </dgm:t>
    </dgm:pt>
    <dgm:pt modelId="{9A52EE18-DFD2-49FF-88B7-3DA2CD1D32FE}" type="parTrans" cxnId="{834E606C-4EBF-453F-99A1-7F7A133431D8}">
      <dgm:prSet/>
      <dgm:spPr/>
      <dgm:t>
        <a:bodyPr/>
        <a:lstStyle/>
        <a:p>
          <a:endParaRPr lang="en-US"/>
        </a:p>
      </dgm:t>
    </dgm:pt>
    <dgm:pt modelId="{BC696603-E069-4C4F-B40C-EC04580D6B50}" type="sibTrans" cxnId="{834E606C-4EBF-453F-99A1-7F7A133431D8}">
      <dgm:prSet/>
      <dgm:spPr/>
      <dgm:t>
        <a:bodyPr/>
        <a:lstStyle/>
        <a:p>
          <a:endParaRPr lang="en-US"/>
        </a:p>
      </dgm:t>
    </dgm:pt>
    <dgm:pt modelId="{6DE36035-08FB-4396-91D6-7923DD0BBB67}">
      <dgm:prSet phldrT="[Text]"/>
      <dgm:spPr/>
      <dgm:t>
        <a:bodyPr/>
        <a:lstStyle/>
        <a:p>
          <a:r>
            <a:rPr lang="lv-LV" dirty="0" smtClean="0"/>
            <a:t>DOKUMENTS</a:t>
          </a:r>
          <a:endParaRPr lang="en-US" dirty="0"/>
        </a:p>
      </dgm:t>
    </dgm:pt>
    <dgm:pt modelId="{3338B055-1260-4F2D-9E52-2DFC547B955D}" type="parTrans" cxnId="{09518752-3B7F-494F-89CD-7B3326F946AD}">
      <dgm:prSet/>
      <dgm:spPr/>
      <dgm:t>
        <a:bodyPr/>
        <a:lstStyle/>
        <a:p>
          <a:endParaRPr lang="en-US"/>
        </a:p>
      </dgm:t>
    </dgm:pt>
    <dgm:pt modelId="{1928705B-03DF-4895-BD61-501FA7908A42}" type="sibTrans" cxnId="{09518752-3B7F-494F-89CD-7B3326F946AD}">
      <dgm:prSet/>
      <dgm:spPr/>
      <dgm:t>
        <a:bodyPr/>
        <a:lstStyle/>
        <a:p>
          <a:endParaRPr lang="en-US"/>
        </a:p>
      </dgm:t>
    </dgm:pt>
    <dgm:pt modelId="{679C94F5-E1C8-472C-A453-69652208B77B}">
      <dgm:prSet phldrT="[Text]"/>
      <dgm:spPr/>
      <dgm:t>
        <a:bodyPr/>
        <a:lstStyle/>
        <a:p>
          <a:r>
            <a:rPr lang="lv-LV" dirty="0" smtClean="0"/>
            <a:t>IEKŠĒJIE ATTAISNOJUMA DOKUMENTI</a:t>
          </a:r>
          <a:endParaRPr lang="en-US" dirty="0"/>
        </a:p>
      </dgm:t>
    </dgm:pt>
    <dgm:pt modelId="{3AC70924-105F-498A-A264-BEB2295A4A84}" type="parTrans" cxnId="{8867A23F-EEE5-4F8B-922A-9DAE5B49CBD5}">
      <dgm:prSet/>
      <dgm:spPr/>
      <dgm:t>
        <a:bodyPr/>
        <a:lstStyle/>
        <a:p>
          <a:endParaRPr lang="en-US"/>
        </a:p>
      </dgm:t>
    </dgm:pt>
    <dgm:pt modelId="{9E954E24-1EE7-4656-A0FB-57CF8C13C3C7}" type="sibTrans" cxnId="{8867A23F-EEE5-4F8B-922A-9DAE5B49CBD5}">
      <dgm:prSet/>
      <dgm:spPr/>
      <dgm:t>
        <a:bodyPr/>
        <a:lstStyle/>
        <a:p>
          <a:endParaRPr lang="en-US"/>
        </a:p>
      </dgm:t>
    </dgm:pt>
    <dgm:pt modelId="{2296D214-0B31-4148-A85C-B1BE61CA0ADB}">
      <dgm:prSet phldrT="[Text]"/>
      <dgm:spPr/>
      <dgm:t>
        <a:bodyPr/>
        <a:lstStyle/>
        <a:p>
          <a:r>
            <a:rPr lang="lv-LV" dirty="0" smtClean="0"/>
            <a:t>LĪGUMS</a:t>
          </a:r>
          <a:endParaRPr lang="en-US" dirty="0"/>
        </a:p>
      </dgm:t>
    </dgm:pt>
    <dgm:pt modelId="{4865454D-1824-44F2-AA46-BB0EB40AA000}" type="parTrans" cxnId="{22D6A473-1D21-4341-BCA9-6DDD653DBBBB}">
      <dgm:prSet/>
      <dgm:spPr/>
      <dgm:t>
        <a:bodyPr/>
        <a:lstStyle/>
        <a:p>
          <a:endParaRPr lang="en-US"/>
        </a:p>
      </dgm:t>
    </dgm:pt>
    <dgm:pt modelId="{DFD5BB04-0F27-4281-82AD-58863A607784}" type="sibTrans" cxnId="{22D6A473-1D21-4341-BCA9-6DDD653DBBBB}">
      <dgm:prSet/>
      <dgm:spPr/>
      <dgm:t>
        <a:bodyPr/>
        <a:lstStyle/>
        <a:p>
          <a:endParaRPr lang="en-US"/>
        </a:p>
      </dgm:t>
    </dgm:pt>
    <dgm:pt modelId="{2C22B561-AA25-4DF4-A31B-28EBDDCF0A8D}">
      <dgm:prSet phldrT="[Text]"/>
      <dgm:spPr/>
      <dgm:t>
        <a:bodyPr/>
        <a:lstStyle/>
        <a:p>
          <a:r>
            <a:rPr lang="lv-LV" dirty="0" smtClean="0"/>
            <a:t>GRĀMATVEDĪBAS LIKUMS</a:t>
          </a:r>
          <a:endParaRPr lang="en-US" dirty="0"/>
        </a:p>
      </dgm:t>
    </dgm:pt>
    <dgm:pt modelId="{A4CEA792-0F47-4B45-BC2A-48AFA73882A5}" type="parTrans" cxnId="{8EF1E0AE-FFC2-45FC-B262-01F39B0E344B}">
      <dgm:prSet/>
      <dgm:spPr/>
      <dgm:t>
        <a:bodyPr/>
        <a:lstStyle/>
        <a:p>
          <a:endParaRPr lang="en-US"/>
        </a:p>
      </dgm:t>
    </dgm:pt>
    <dgm:pt modelId="{00BEC512-C1DD-4D3C-A502-430E84EE5239}" type="sibTrans" cxnId="{8EF1E0AE-FFC2-45FC-B262-01F39B0E344B}">
      <dgm:prSet/>
      <dgm:spPr/>
      <dgm:t>
        <a:bodyPr/>
        <a:lstStyle/>
        <a:p>
          <a:endParaRPr lang="en-US"/>
        </a:p>
      </dgm:t>
    </dgm:pt>
    <dgm:pt modelId="{CD89AF23-2827-409B-8166-D073FE781A19}">
      <dgm:prSet phldrT="[Text]"/>
      <dgm:spPr/>
      <dgm:t>
        <a:bodyPr/>
        <a:lstStyle/>
        <a:p>
          <a:r>
            <a:rPr lang="lv-LV" dirty="0" smtClean="0"/>
            <a:t>GRĀMATVEDĪBAS REĢISTRS</a:t>
          </a:r>
          <a:endParaRPr lang="en-US" dirty="0"/>
        </a:p>
      </dgm:t>
    </dgm:pt>
    <dgm:pt modelId="{71001DF3-D9F6-4971-85C9-5F14CA87956C}" type="parTrans" cxnId="{F3DF407D-8741-4C0E-8354-6625E5103597}">
      <dgm:prSet/>
      <dgm:spPr/>
      <dgm:t>
        <a:bodyPr/>
        <a:lstStyle/>
        <a:p>
          <a:endParaRPr lang="en-US"/>
        </a:p>
      </dgm:t>
    </dgm:pt>
    <dgm:pt modelId="{7AE0EBC1-126F-418E-8689-2697361C0F2E}" type="sibTrans" cxnId="{F3DF407D-8741-4C0E-8354-6625E5103597}">
      <dgm:prSet/>
      <dgm:spPr/>
      <dgm:t>
        <a:bodyPr/>
        <a:lstStyle/>
        <a:p>
          <a:endParaRPr lang="en-US"/>
        </a:p>
      </dgm:t>
    </dgm:pt>
    <dgm:pt modelId="{A9ABE981-1E50-4C8A-BA04-186D813ECD9B}" type="pres">
      <dgm:prSet presAssocID="{534D0FD5-6637-4E04-9945-8305CEE1CACB}" presName="diagram" presStyleCnt="0">
        <dgm:presLayoutVars>
          <dgm:dir/>
          <dgm:resizeHandles val="exact"/>
        </dgm:presLayoutVars>
      </dgm:prSet>
      <dgm:spPr/>
      <dgm:t>
        <a:bodyPr/>
        <a:lstStyle/>
        <a:p>
          <a:endParaRPr lang="en-US"/>
        </a:p>
      </dgm:t>
    </dgm:pt>
    <dgm:pt modelId="{4A0A9E43-1B62-4047-ADC6-3F807964846B}" type="pres">
      <dgm:prSet presAssocID="{86DF0728-0C8A-4071-B2D9-C5E77651AAFA}" presName="node" presStyleLbl="node1" presStyleIdx="0" presStyleCnt="11">
        <dgm:presLayoutVars>
          <dgm:bulletEnabled val="1"/>
        </dgm:presLayoutVars>
      </dgm:prSet>
      <dgm:spPr/>
      <dgm:t>
        <a:bodyPr/>
        <a:lstStyle/>
        <a:p>
          <a:endParaRPr lang="en-US"/>
        </a:p>
      </dgm:t>
    </dgm:pt>
    <dgm:pt modelId="{C9092828-7B84-4EEF-B741-24023ECF7D25}" type="pres">
      <dgm:prSet presAssocID="{E5D0F2DB-5CB1-4034-9101-C81411EF4BCB}" presName="sibTrans" presStyleCnt="0"/>
      <dgm:spPr/>
    </dgm:pt>
    <dgm:pt modelId="{77E4203C-D03C-4582-9EED-DF83392BBA4A}" type="pres">
      <dgm:prSet presAssocID="{1A0EE3EC-34F8-4D52-BE52-3EE67BE483BE}" presName="node" presStyleLbl="node1" presStyleIdx="1" presStyleCnt="11">
        <dgm:presLayoutVars>
          <dgm:bulletEnabled val="1"/>
        </dgm:presLayoutVars>
      </dgm:prSet>
      <dgm:spPr/>
      <dgm:t>
        <a:bodyPr/>
        <a:lstStyle/>
        <a:p>
          <a:endParaRPr lang="en-US"/>
        </a:p>
      </dgm:t>
    </dgm:pt>
    <dgm:pt modelId="{62B79870-78B9-4AE6-B86A-625A2C8FBA66}" type="pres">
      <dgm:prSet presAssocID="{F619B827-76B7-4C62-873F-B5764B946DC6}" presName="sibTrans" presStyleCnt="0"/>
      <dgm:spPr/>
    </dgm:pt>
    <dgm:pt modelId="{984BAEA3-5B29-4AB0-BB8D-48BFDD682296}" type="pres">
      <dgm:prSet presAssocID="{B8EAF40C-A728-44F5-9339-FABB0D494E0E}" presName="node" presStyleLbl="node1" presStyleIdx="2" presStyleCnt="11">
        <dgm:presLayoutVars>
          <dgm:bulletEnabled val="1"/>
        </dgm:presLayoutVars>
      </dgm:prSet>
      <dgm:spPr/>
      <dgm:t>
        <a:bodyPr/>
        <a:lstStyle/>
        <a:p>
          <a:endParaRPr lang="en-US"/>
        </a:p>
      </dgm:t>
    </dgm:pt>
    <dgm:pt modelId="{B22CC1E9-E7D6-4582-B526-496E2EE580EF}" type="pres">
      <dgm:prSet presAssocID="{FBFAF72D-5EB2-4D65-ABDB-F78AF04667C9}" presName="sibTrans" presStyleCnt="0"/>
      <dgm:spPr/>
    </dgm:pt>
    <dgm:pt modelId="{DBC83D83-3E3D-449C-B143-DE1A3F8EC354}" type="pres">
      <dgm:prSet presAssocID="{620DE94F-3E66-4383-8910-3B580FE9F0D2}" presName="node" presStyleLbl="node1" presStyleIdx="3" presStyleCnt="11">
        <dgm:presLayoutVars>
          <dgm:bulletEnabled val="1"/>
        </dgm:presLayoutVars>
      </dgm:prSet>
      <dgm:spPr/>
      <dgm:t>
        <a:bodyPr/>
        <a:lstStyle/>
        <a:p>
          <a:endParaRPr lang="en-US"/>
        </a:p>
      </dgm:t>
    </dgm:pt>
    <dgm:pt modelId="{37196792-1E04-402F-A086-BD0833DA2248}" type="pres">
      <dgm:prSet presAssocID="{435ACA7B-4284-4C14-A2F0-524FA2230CF6}" presName="sibTrans" presStyleCnt="0"/>
      <dgm:spPr/>
    </dgm:pt>
    <dgm:pt modelId="{7CF291A8-5A6A-4623-9024-6728D6E32E2A}" type="pres">
      <dgm:prSet presAssocID="{7619F45D-8FA7-421A-A885-A4F9DC0C0456}" presName="node" presStyleLbl="node1" presStyleIdx="4" presStyleCnt="11">
        <dgm:presLayoutVars>
          <dgm:bulletEnabled val="1"/>
        </dgm:presLayoutVars>
      </dgm:prSet>
      <dgm:spPr/>
      <dgm:t>
        <a:bodyPr/>
        <a:lstStyle/>
        <a:p>
          <a:endParaRPr lang="en-US"/>
        </a:p>
      </dgm:t>
    </dgm:pt>
    <dgm:pt modelId="{BFA4B56E-B1E7-40F8-B8CC-897927547454}" type="pres">
      <dgm:prSet presAssocID="{BC696603-E069-4C4F-B40C-EC04580D6B50}" presName="sibTrans" presStyleCnt="0"/>
      <dgm:spPr/>
    </dgm:pt>
    <dgm:pt modelId="{B76356A8-937F-49A7-A3C9-B4BC89458C5A}" type="pres">
      <dgm:prSet presAssocID="{6DE36035-08FB-4396-91D6-7923DD0BBB67}" presName="node" presStyleLbl="node1" presStyleIdx="5" presStyleCnt="11">
        <dgm:presLayoutVars>
          <dgm:bulletEnabled val="1"/>
        </dgm:presLayoutVars>
      </dgm:prSet>
      <dgm:spPr/>
      <dgm:t>
        <a:bodyPr/>
        <a:lstStyle/>
        <a:p>
          <a:endParaRPr lang="en-US"/>
        </a:p>
      </dgm:t>
    </dgm:pt>
    <dgm:pt modelId="{5E70D716-A85C-4B49-807A-28DE08BFE24C}" type="pres">
      <dgm:prSet presAssocID="{1928705B-03DF-4895-BD61-501FA7908A42}" presName="sibTrans" presStyleCnt="0"/>
      <dgm:spPr/>
    </dgm:pt>
    <dgm:pt modelId="{B7AD1668-7F83-4839-B211-9C7860BA17D2}" type="pres">
      <dgm:prSet presAssocID="{679C94F5-E1C8-472C-A453-69652208B77B}" presName="node" presStyleLbl="node1" presStyleIdx="6" presStyleCnt="11">
        <dgm:presLayoutVars>
          <dgm:bulletEnabled val="1"/>
        </dgm:presLayoutVars>
      </dgm:prSet>
      <dgm:spPr/>
      <dgm:t>
        <a:bodyPr/>
        <a:lstStyle/>
        <a:p>
          <a:endParaRPr lang="en-US"/>
        </a:p>
      </dgm:t>
    </dgm:pt>
    <dgm:pt modelId="{88E90F89-4AE3-43B6-B160-2026EF1670CC}" type="pres">
      <dgm:prSet presAssocID="{9E954E24-1EE7-4656-A0FB-57CF8C13C3C7}" presName="sibTrans" presStyleCnt="0"/>
      <dgm:spPr/>
    </dgm:pt>
    <dgm:pt modelId="{215F622C-8FBE-42F7-92DE-8E8715D701E5}" type="pres">
      <dgm:prSet presAssocID="{2296D214-0B31-4148-A85C-B1BE61CA0ADB}" presName="node" presStyleLbl="node1" presStyleIdx="7" presStyleCnt="11">
        <dgm:presLayoutVars>
          <dgm:bulletEnabled val="1"/>
        </dgm:presLayoutVars>
      </dgm:prSet>
      <dgm:spPr/>
      <dgm:t>
        <a:bodyPr/>
        <a:lstStyle/>
        <a:p>
          <a:endParaRPr lang="en-US"/>
        </a:p>
      </dgm:t>
    </dgm:pt>
    <dgm:pt modelId="{AC8454ED-555B-416B-B67E-0CADE44FBCAC}" type="pres">
      <dgm:prSet presAssocID="{DFD5BB04-0F27-4281-82AD-58863A607784}" presName="sibTrans" presStyleCnt="0"/>
      <dgm:spPr/>
    </dgm:pt>
    <dgm:pt modelId="{5B5B49D8-1C8C-45A2-9285-A5818B58AD3A}" type="pres">
      <dgm:prSet presAssocID="{2C22B561-AA25-4DF4-A31B-28EBDDCF0A8D}" presName="node" presStyleLbl="node1" presStyleIdx="8" presStyleCnt="11">
        <dgm:presLayoutVars>
          <dgm:bulletEnabled val="1"/>
        </dgm:presLayoutVars>
      </dgm:prSet>
      <dgm:spPr/>
      <dgm:t>
        <a:bodyPr/>
        <a:lstStyle/>
        <a:p>
          <a:endParaRPr lang="en-US"/>
        </a:p>
      </dgm:t>
    </dgm:pt>
    <dgm:pt modelId="{FD4A6017-F662-4965-9E77-674AEDBC6406}" type="pres">
      <dgm:prSet presAssocID="{00BEC512-C1DD-4D3C-A502-430E84EE5239}" presName="sibTrans" presStyleCnt="0"/>
      <dgm:spPr/>
    </dgm:pt>
    <dgm:pt modelId="{21A0793C-BD2B-489B-B5C1-0AA1F8472525}" type="pres">
      <dgm:prSet presAssocID="{CD89AF23-2827-409B-8166-D073FE781A19}" presName="node" presStyleLbl="node1" presStyleIdx="9" presStyleCnt="11">
        <dgm:presLayoutVars>
          <dgm:bulletEnabled val="1"/>
        </dgm:presLayoutVars>
      </dgm:prSet>
      <dgm:spPr/>
      <dgm:t>
        <a:bodyPr/>
        <a:lstStyle/>
        <a:p>
          <a:endParaRPr lang="en-US"/>
        </a:p>
      </dgm:t>
    </dgm:pt>
    <dgm:pt modelId="{EB9B4583-E0DC-4ACF-AD22-3FACAC0047C6}" type="pres">
      <dgm:prSet presAssocID="{7AE0EBC1-126F-418E-8689-2697361C0F2E}" presName="sibTrans" presStyleCnt="0"/>
      <dgm:spPr/>
    </dgm:pt>
    <dgm:pt modelId="{07F2FCA1-A146-48F2-A137-EFF5CD213B07}" type="pres">
      <dgm:prSet presAssocID="{5E631E67-1011-4115-A11B-E440D414108E}" presName="node" presStyleLbl="node1" presStyleIdx="10" presStyleCnt="11">
        <dgm:presLayoutVars>
          <dgm:bulletEnabled val="1"/>
        </dgm:presLayoutVars>
      </dgm:prSet>
      <dgm:spPr/>
      <dgm:t>
        <a:bodyPr/>
        <a:lstStyle/>
        <a:p>
          <a:endParaRPr lang="en-US"/>
        </a:p>
      </dgm:t>
    </dgm:pt>
  </dgm:ptLst>
  <dgm:cxnLst>
    <dgm:cxn modelId="{379488AF-8C43-44ED-9537-CCCFAB37A6C2}" type="presOf" srcId="{1A0EE3EC-34F8-4D52-BE52-3EE67BE483BE}" destId="{77E4203C-D03C-4582-9EED-DF83392BBA4A}" srcOrd="0" destOrd="0" presId="urn:microsoft.com/office/officeart/2005/8/layout/default"/>
    <dgm:cxn modelId="{45FBCAC6-0C2C-4EC7-9856-514BCA1A2FDF}" type="presOf" srcId="{620DE94F-3E66-4383-8910-3B580FE9F0D2}" destId="{DBC83D83-3E3D-449C-B143-DE1A3F8EC354}" srcOrd="0" destOrd="0" presId="urn:microsoft.com/office/officeart/2005/8/layout/default"/>
    <dgm:cxn modelId="{D2870614-731A-4D30-8A8A-21996B123C84}" type="presOf" srcId="{5E631E67-1011-4115-A11B-E440D414108E}" destId="{07F2FCA1-A146-48F2-A137-EFF5CD213B07}" srcOrd="0" destOrd="0" presId="urn:microsoft.com/office/officeart/2005/8/layout/default"/>
    <dgm:cxn modelId="{558F5A57-542A-4142-9F79-48BB7E6EA3B6}" srcId="{534D0FD5-6637-4E04-9945-8305CEE1CACB}" destId="{620DE94F-3E66-4383-8910-3B580FE9F0D2}" srcOrd="3" destOrd="0" parTransId="{BA52D721-B402-46DC-B147-D38BC87203E7}" sibTransId="{435ACA7B-4284-4C14-A2F0-524FA2230CF6}"/>
    <dgm:cxn modelId="{6E99D7C2-EBAE-4C8A-8FAB-5ADA40FB0AEB}" srcId="{534D0FD5-6637-4E04-9945-8305CEE1CACB}" destId="{86DF0728-0C8A-4071-B2D9-C5E77651AAFA}" srcOrd="0" destOrd="0" parTransId="{33ACF757-FF0D-445A-A50D-FFBCF0960C36}" sibTransId="{E5D0F2DB-5CB1-4034-9101-C81411EF4BCB}"/>
    <dgm:cxn modelId="{7254A078-4A0C-4FC3-9C51-BDB3EB08CE2E}" type="presOf" srcId="{B8EAF40C-A728-44F5-9339-FABB0D494E0E}" destId="{984BAEA3-5B29-4AB0-BB8D-48BFDD682296}" srcOrd="0" destOrd="0" presId="urn:microsoft.com/office/officeart/2005/8/layout/default"/>
    <dgm:cxn modelId="{8EF1E0AE-FFC2-45FC-B262-01F39B0E344B}" srcId="{534D0FD5-6637-4E04-9945-8305CEE1CACB}" destId="{2C22B561-AA25-4DF4-A31B-28EBDDCF0A8D}" srcOrd="8" destOrd="0" parTransId="{A4CEA792-0F47-4B45-BC2A-48AFA73882A5}" sibTransId="{00BEC512-C1DD-4D3C-A502-430E84EE5239}"/>
    <dgm:cxn modelId="{008DDA20-A588-4D89-BC99-DF347612C2A5}" type="presOf" srcId="{86DF0728-0C8A-4071-B2D9-C5E77651AAFA}" destId="{4A0A9E43-1B62-4047-ADC6-3F807964846B}" srcOrd="0" destOrd="0" presId="urn:microsoft.com/office/officeart/2005/8/layout/default"/>
    <dgm:cxn modelId="{8867A23F-EEE5-4F8B-922A-9DAE5B49CBD5}" srcId="{534D0FD5-6637-4E04-9945-8305CEE1CACB}" destId="{679C94F5-E1C8-472C-A453-69652208B77B}" srcOrd="6" destOrd="0" parTransId="{3AC70924-105F-498A-A264-BEB2295A4A84}" sibTransId="{9E954E24-1EE7-4656-A0FB-57CF8C13C3C7}"/>
    <dgm:cxn modelId="{F3DF407D-8741-4C0E-8354-6625E5103597}" srcId="{534D0FD5-6637-4E04-9945-8305CEE1CACB}" destId="{CD89AF23-2827-409B-8166-D073FE781A19}" srcOrd="9" destOrd="0" parTransId="{71001DF3-D9F6-4971-85C9-5F14CA87956C}" sibTransId="{7AE0EBC1-126F-418E-8689-2697361C0F2E}"/>
    <dgm:cxn modelId="{50F62489-E463-4CEE-9BE5-1065FFB35182}" srcId="{534D0FD5-6637-4E04-9945-8305CEE1CACB}" destId="{1A0EE3EC-34F8-4D52-BE52-3EE67BE483BE}" srcOrd="1" destOrd="0" parTransId="{78CB0B35-F17C-40F7-B68B-02F324ADCF76}" sibTransId="{F619B827-76B7-4C62-873F-B5764B946DC6}"/>
    <dgm:cxn modelId="{849A48B4-20B0-4E32-B2BA-E875D3FBA399}" type="presOf" srcId="{7619F45D-8FA7-421A-A885-A4F9DC0C0456}" destId="{7CF291A8-5A6A-4623-9024-6728D6E32E2A}" srcOrd="0" destOrd="0" presId="urn:microsoft.com/office/officeart/2005/8/layout/default"/>
    <dgm:cxn modelId="{45314AEC-C52F-4FE8-97D2-C2EDF91B9A2A}" type="presOf" srcId="{6DE36035-08FB-4396-91D6-7923DD0BBB67}" destId="{B76356A8-937F-49A7-A3C9-B4BC89458C5A}" srcOrd="0" destOrd="0" presId="urn:microsoft.com/office/officeart/2005/8/layout/default"/>
    <dgm:cxn modelId="{0C3D0FE1-48A1-4672-9379-F5BD1AC4C8CE}" type="presOf" srcId="{2C22B561-AA25-4DF4-A31B-28EBDDCF0A8D}" destId="{5B5B49D8-1C8C-45A2-9285-A5818B58AD3A}" srcOrd="0" destOrd="0" presId="urn:microsoft.com/office/officeart/2005/8/layout/default"/>
    <dgm:cxn modelId="{09518752-3B7F-494F-89CD-7B3326F946AD}" srcId="{534D0FD5-6637-4E04-9945-8305CEE1CACB}" destId="{6DE36035-08FB-4396-91D6-7923DD0BBB67}" srcOrd="5" destOrd="0" parTransId="{3338B055-1260-4F2D-9E52-2DFC547B955D}" sibTransId="{1928705B-03DF-4895-BD61-501FA7908A42}"/>
    <dgm:cxn modelId="{22D6A473-1D21-4341-BCA9-6DDD653DBBBB}" srcId="{534D0FD5-6637-4E04-9945-8305CEE1CACB}" destId="{2296D214-0B31-4148-A85C-B1BE61CA0ADB}" srcOrd="7" destOrd="0" parTransId="{4865454D-1824-44F2-AA46-BB0EB40AA000}" sibTransId="{DFD5BB04-0F27-4281-82AD-58863A607784}"/>
    <dgm:cxn modelId="{0D96A72F-5119-43E7-A4F7-941441A3900B}" type="presOf" srcId="{679C94F5-E1C8-472C-A453-69652208B77B}" destId="{B7AD1668-7F83-4839-B211-9C7860BA17D2}" srcOrd="0" destOrd="0" presId="urn:microsoft.com/office/officeart/2005/8/layout/default"/>
    <dgm:cxn modelId="{58FCD5E9-6A8B-40D4-A933-8FE7FFF2455A}" type="presOf" srcId="{2296D214-0B31-4148-A85C-B1BE61CA0ADB}" destId="{215F622C-8FBE-42F7-92DE-8E8715D701E5}" srcOrd="0" destOrd="0" presId="urn:microsoft.com/office/officeart/2005/8/layout/default"/>
    <dgm:cxn modelId="{3895FC53-755D-4618-A474-D2AC5804AF3E}" type="presOf" srcId="{CD89AF23-2827-409B-8166-D073FE781A19}" destId="{21A0793C-BD2B-489B-B5C1-0AA1F8472525}" srcOrd="0" destOrd="0" presId="urn:microsoft.com/office/officeart/2005/8/layout/default"/>
    <dgm:cxn modelId="{7C8AA0C7-02B9-48F1-9842-F48962BB0AAA}" srcId="{534D0FD5-6637-4E04-9945-8305CEE1CACB}" destId="{5E631E67-1011-4115-A11B-E440D414108E}" srcOrd="10" destOrd="0" parTransId="{855DBAAC-EEC4-4675-B8B6-B428A2B7ECA8}" sibTransId="{728A2266-AC99-44BC-9F8A-82B86F4DC607}"/>
    <dgm:cxn modelId="{56C94E89-88DE-43AB-AAE5-8C780BD36A46}" type="presOf" srcId="{534D0FD5-6637-4E04-9945-8305CEE1CACB}" destId="{A9ABE981-1E50-4C8A-BA04-186D813ECD9B}" srcOrd="0" destOrd="0" presId="urn:microsoft.com/office/officeart/2005/8/layout/default"/>
    <dgm:cxn modelId="{40EFFDA6-BCAF-42F1-8F95-26AA432650A7}" srcId="{534D0FD5-6637-4E04-9945-8305CEE1CACB}" destId="{B8EAF40C-A728-44F5-9339-FABB0D494E0E}" srcOrd="2" destOrd="0" parTransId="{4CC3BDEB-3A8D-48FE-B138-EE25DE59F0D8}" sibTransId="{FBFAF72D-5EB2-4D65-ABDB-F78AF04667C9}"/>
    <dgm:cxn modelId="{834E606C-4EBF-453F-99A1-7F7A133431D8}" srcId="{534D0FD5-6637-4E04-9945-8305CEE1CACB}" destId="{7619F45D-8FA7-421A-A885-A4F9DC0C0456}" srcOrd="4" destOrd="0" parTransId="{9A52EE18-DFD2-49FF-88B7-3DA2CD1D32FE}" sibTransId="{BC696603-E069-4C4F-B40C-EC04580D6B50}"/>
    <dgm:cxn modelId="{D0B8791E-6063-49D6-8363-EC33E3F4B87D}" type="presParOf" srcId="{A9ABE981-1E50-4C8A-BA04-186D813ECD9B}" destId="{4A0A9E43-1B62-4047-ADC6-3F807964846B}" srcOrd="0" destOrd="0" presId="urn:microsoft.com/office/officeart/2005/8/layout/default"/>
    <dgm:cxn modelId="{3C6B3CF3-3E5F-4B8D-97E7-F1221E476759}" type="presParOf" srcId="{A9ABE981-1E50-4C8A-BA04-186D813ECD9B}" destId="{C9092828-7B84-4EEF-B741-24023ECF7D25}" srcOrd="1" destOrd="0" presId="urn:microsoft.com/office/officeart/2005/8/layout/default"/>
    <dgm:cxn modelId="{E5EF3A0F-AF8D-43F8-AD3D-E59CA0775554}" type="presParOf" srcId="{A9ABE981-1E50-4C8A-BA04-186D813ECD9B}" destId="{77E4203C-D03C-4582-9EED-DF83392BBA4A}" srcOrd="2" destOrd="0" presId="urn:microsoft.com/office/officeart/2005/8/layout/default"/>
    <dgm:cxn modelId="{45F0534D-EF5B-4A63-8BD0-AF64B1E3E243}" type="presParOf" srcId="{A9ABE981-1E50-4C8A-BA04-186D813ECD9B}" destId="{62B79870-78B9-4AE6-B86A-625A2C8FBA66}" srcOrd="3" destOrd="0" presId="urn:microsoft.com/office/officeart/2005/8/layout/default"/>
    <dgm:cxn modelId="{970C0922-F882-41AB-A063-33555E60F553}" type="presParOf" srcId="{A9ABE981-1E50-4C8A-BA04-186D813ECD9B}" destId="{984BAEA3-5B29-4AB0-BB8D-48BFDD682296}" srcOrd="4" destOrd="0" presId="urn:microsoft.com/office/officeart/2005/8/layout/default"/>
    <dgm:cxn modelId="{966C41FA-A410-4F67-87B7-0BB953D36431}" type="presParOf" srcId="{A9ABE981-1E50-4C8A-BA04-186D813ECD9B}" destId="{B22CC1E9-E7D6-4582-B526-496E2EE580EF}" srcOrd="5" destOrd="0" presId="urn:microsoft.com/office/officeart/2005/8/layout/default"/>
    <dgm:cxn modelId="{43ECBA5C-BE3C-4C25-8F21-8D19D0681614}" type="presParOf" srcId="{A9ABE981-1E50-4C8A-BA04-186D813ECD9B}" destId="{DBC83D83-3E3D-449C-B143-DE1A3F8EC354}" srcOrd="6" destOrd="0" presId="urn:microsoft.com/office/officeart/2005/8/layout/default"/>
    <dgm:cxn modelId="{0E6CC15D-981D-4C8E-B676-D74A057C2742}" type="presParOf" srcId="{A9ABE981-1E50-4C8A-BA04-186D813ECD9B}" destId="{37196792-1E04-402F-A086-BD0833DA2248}" srcOrd="7" destOrd="0" presId="urn:microsoft.com/office/officeart/2005/8/layout/default"/>
    <dgm:cxn modelId="{9EBCFA28-D980-4785-ADC8-9C6FACFE9AD9}" type="presParOf" srcId="{A9ABE981-1E50-4C8A-BA04-186D813ECD9B}" destId="{7CF291A8-5A6A-4623-9024-6728D6E32E2A}" srcOrd="8" destOrd="0" presId="urn:microsoft.com/office/officeart/2005/8/layout/default"/>
    <dgm:cxn modelId="{8D5E73FA-51F0-4028-8B23-C91F1EEE4BDB}" type="presParOf" srcId="{A9ABE981-1E50-4C8A-BA04-186D813ECD9B}" destId="{BFA4B56E-B1E7-40F8-B8CC-897927547454}" srcOrd="9" destOrd="0" presId="urn:microsoft.com/office/officeart/2005/8/layout/default"/>
    <dgm:cxn modelId="{02A9DF64-3A48-4FE4-9695-AE4DED877702}" type="presParOf" srcId="{A9ABE981-1E50-4C8A-BA04-186D813ECD9B}" destId="{B76356A8-937F-49A7-A3C9-B4BC89458C5A}" srcOrd="10" destOrd="0" presId="urn:microsoft.com/office/officeart/2005/8/layout/default"/>
    <dgm:cxn modelId="{F3CD9E3A-F91F-4685-9F7B-08BFA0763E4A}" type="presParOf" srcId="{A9ABE981-1E50-4C8A-BA04-186D813ECD9B}" destId="{5E70D716-A85C-4B49-807A-28DE08BFE24C}" srcOrd="11" destOrd="0" presId="urn:microsoft.com/office/officeart/2005/8/layout/default"/>
    <dgm:cxn modelId="{78C552FD-0D87-44F7-9C81-72A5EBA68F49}" type="presParOf" srcId="{A9ABE981-1E50-4C8A-BA04-186D813ECD9B}" destId="{B7AD1668-7F83-4839-B211-9C7860BA17D2}" srcOrd="12" destOrd="0" presId="urn:microsoft.com/office/officeart/2005/8/layout/default"/>
    <dgm:cxn modelId="{64670629-B683-4BEC-8DE0-840A3E050982}" type="presParOf" srcId="{A9ABE981-1E50-4C8A-BA04-186D813ECD9B}" destId="{88E90F89-4AE3-43B6-B160-2026EF1670CC}" srcOrd="13" destOrd="0" presId="urn:microsoft.com/office/officeart/2005/8/layout/default"/>
    <dgm:cxn modelId="{89E5C7A2-C32D-40C9-A88E-309F7B5AE1D7}" type="presParOf" srcId="{A9ABE981-1E50-4C8A-BA04-186D813ECD9B}" destId="{215F622C-8FBE-42F7-92DE-8E8715D701E5}" srcOrd="14" destOrd="0" presId="urn:microsoft.com/office/officeart/2005/8/layout/default"/>
    <dgm:cxn modelId="{9F8AE33C-55E2-46AC-814E-E2BA24DD1104}" type="presParOf" srcId="{A9ABE981-1E50-4C8A-BA04-186D813ECD9B}" destId="{AC8454ED-555B-416B-B67E-0CADE44FBCAC}" srcOrd="15" destOrd="0" presId="urn:microsoft.com/office/officeart/2005/8/layout/default"/>
    <dgm:cxn modelId="{70A9198D-E807-4920-8D99-35D35EA91E35}" type="presParOf" srcId="{A9ABE981-1E50-4C8A-BA04-186D813ECD9B}" destId="{5B5B49D8-1C8C-45A2-9285-A5818B58AD3A}" srcOrd="16" destOrd="0" presId="urn:microsoft.com/office/officeart/2005/8/layout/default"/>
    <dgm:cxn modelId="{29ABD5EB-FF2D-4662-83BC-6DE74D71ABA9}" type="presParOf" srcId="{A9ABE981-1E50-4C8A-BA04-186D813ECD9B}" destId="{FD4A6017-F662-4965-9E77-674AEDBC6406}" srcOrd="17" destOrd="0" presId="urn:microsoft.com/office/officeart/2005/8/layout/default"/>
    <dgm:cxn modelId="{33A0B9B5-B778-48F4-B1C4-244E00EA9DE4}" type="presParOf" srcId="{A9ABE981-1E50-4C8A-BA04-186D813ECD9B}" destId="{21A0793C-BD2B-489B-B5C1-0AA1F8472525}" srcOrd="18" destOrd="0" presId="urn:microsoft.com/office/officeart/2005/8/layout/default"/>
    <dgm:cxn modelId="{7072843F-CA62-4760-86E0-141589023E7C}" type="presParOf" srcId="{A9ABE981-1E50-4C8A-BA04-186D813ECD9B}" destId="{EB9B4583-E0DC-4ACF-AD22-3FACAC0047C6}" srcOrd="19" destOrd="0" presId="urn:microsoft.com/office/officeart/2005/8/layout/default"/>
    <dgm:cxn modelId="{1F72BFA7-2F9A-4C7C-8A05-273D14B167D3}" type="presParOf" srcId="{A9ABE981-1E50-4C8A-BA04-186D813ECD9B}" destId="{07F2FCA1-A146-48F2-A137-EFF5CD213B07}"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07BB7E-C477-4126-BEF9-07D639719FBE}">
      <dsp:nvSpPr>
        <dsp:cNvPr id="0" name=""/>
        <dsp:cNvSpPr/>
      </dsp:nvSpPr>
      <dsp:spPr>
        <a:xfrm rot="5400000">
          <a:off x="914320" y="1083057"/>
          <a:ext cx="1690793" cy="204137"/>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316CFA9-1453-48E8-8F89-A40F41B9E57E}">
      <dsp:nvSpPr>
        <dsp:cNvPr id="0" name=""/>
        <dsp:cNvSpPr/>
      </dsp:nvSpPr>
      <dsp:spPr>
        <a:xfrm>
          <a:off x="1300901" y="487"/>
          <a:ext cx="2268196" cy="136091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err="1" smtClean="0"/>
            <a:t>Iepazīsimies</a:t>
          </a:r>
          <a:r>
            <a:rPr lang="en-US" sz="1900" kern="1200" dirty="0" smtClean="0"/>
            <a:t> </a:t>
          </a:r>
          <a:r>
            <a:rPr lang="en-US" sz="1900" kern="1200" dirty="0" err="1" smtClean="0"/>
            <a:t>ar</a:t>
          </a:r>
          <a:r>
            <a:rPr lang="en-US" sz="1900" kern="1200" dirty="0" smtClean="0"/>
            <a:t> </a:t>
          </a:r>
          <a:r>
            <a:rPr lang="en-US" sz="1900" kern="1200" dirty="0" err="1" smtClean="0"/>
            <a:t>grāmatvedības</a:t>
          </a:r>
          <a:r>
            <a:rPr lang="en-US" sz="1900" kern="1200" dirty="0" smtClean="0"/>
            <a:t> </a:t>
          </a:r>
          <a:r>
            <a:rPr lang="en-US" sz="1900" kern="1200" dirty="0" err="1" smtClean="0"/>
            <a:t>pirmdokumentiem</a:t>
          </a:r>
          <a:endParaRPr lang="en-US" sz="1900" kern="1200" dirty="0"/>
        </a:p>
      </dsp:txBody>
      <dsp:txXfrm>
        <a:off x="1340761" y="40347"/>
        <a:ext cx="2188476" cy="1281197"/>
      </dsp:txXfrm>
    </dsp:sp>
    <dsp:sp modelId="{C8D96BC9-50DB-4DCE-A75F-8EA7A2C4C8AD}">
      <dsp:nvSpPr>
        <dsp:cNvPr id="0" name=""/>
        <dsp:cNvSpPr/>
      </dsp:nvSpPr>
      <dsp:spPr>
        <a:xfrm rot="5400000">
          <a:off x="914320" y="2784204"/>
          <a:ext cx="1690793" cy="204137"/>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7AAB0DE-DD14-4AB4-B764-B485F4A3D68F}">
      <dsp:nvSpPr>
        <dsp:cNvPr id="0" name=""/>
        <dsp:cNvSpPr/>
      </dsp:nvSpPr>
      <dsp:spPr>
        <a:xfrm>
          <a:off x="1300901" y="1701634"/>
          <a:ext cx="2268196" cy="136091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 Uzzināsim par grāmatvedības   rašanās vēsturi </a:t>
          </a:r>
          <a:endParaRPr lang="en-US" sz="1900" kern="1200" dirty="0"/>
        </a:p>
      </dsp:txBody>
      <dsp:txXfrm>
        <a:off x="1340761" y="1741494"/>
        <a:ext cx="2188476" cy="1281197"/>
      </dsp:txXfrm>
    </dsp:sp>
    <dsp:sp modelId="{9A319A97-3979-4F31-B586-BCA181CF8542}">
      <dsp:nvSpPr>
        <dsp:cNvPr id="0" name=""/>
        <dsp:cNvSpPr/>
      </dsp:nvSpPr>
      <dsp:spPr>
        <a:xfrm>
          <a:off x="1764893" y="3634778"/>
          <a:ext cx="3006347" cy="204137"/>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98EAE0-6252-431B-9E26-9590C54D3937}">
      <dsp:nvSpPr>
        <dsp:cNvPr id="0" name=""/>
        <dsp:cNvSpPr/>
      </dsp:nvSpPr>
      <dsp:spPr>
        <a:xfrm>
          <a:off x="1300901" y="3402781"/>
          <a:ext cx="2268196" cy="136091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Praktiski aizpildīsim grāmatvedības pirmdokumentus</a:t>
          </a:r>
          <a:endParaRPr lang="en-US" sz="1900" kern="1200" dirty="0"/>
        </a:p>
      </dsp:txBody>
      <dsp:txXfrm>
        <a:off x="1340761" y="3442641"/>
        <a:ext cx="2188476" cy="1281197"/>
      </dsp:txXfrm>
    </dsp:sp>
    <dsp:sp modelId="{593D7DC3-6F26-4491-9F67-DAB4A22D2594}">
      <dsp:nvSpPr>
        <dsp:cNvPr id="0" name=""/>
        <dsp:cNvSpPr/>
      </dsp:nvSpPr>
      <dsp:spPr>
        <a:xfrm rot="16200000">
          <a:off x="3931021" y="2784204"/>
          <a:ext cx="1690793" cy="204137"/>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BED9B61-82A1-44B1-8458-CB0592E293EC}">
      <dsp:nvSpPr>
        <dsp:cNvPr id="0" name=""/>
        <dsp:cNvSpPr/>
      </dsp:nvSpPr>
      <dsp:spPr>
        <a:xfrm>
          <a:off x="4317602" y="3402781"/>
          <a:ext cx="2268196" cy="136091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 Pārbaudīsim iegūtās zināšanas</a:t>
          </a:r>
          <a:endParaRPr lang="en-US" sz="1900" kern="1200" dirty="0"/>
        </a:p>
      </dsp:txBody>
      <dsp:txXfrm>
        <a:off x="4357462" y="3442641"/>
        <a:ext cx="2188476" cy="1281197"/>
      </dsp:txXfrm>
    </dsp:sp>
    <dsp:sp modelId="{F8A93ECD-028B-4D5F-B5B2-F1CA5F2079A5}">
      <dsp:nvSpPr>
        <dsp:cNvPr id="0" name=""/>
        <dsp:cNvSpPr/>
      </dsp:nvSpPr>
      <dsp:spPr>
        <a:xfrm rot="16200000">
          <a:off x="3931021" y="1083057"/>
          <a:ext cx="1690793" cy="204137"/>
        </a:xfrm>
        <a:prstGeom prst="rect">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8622713-9CB7-4F48-B082-F3071A1A0952}">
      <dsp:nvSpPr>
        <dsp:cNvPr id="0" name=""/>
        <dsp:cNvSpPr/>
      </dsp:nvSpPr>
      <dsp:spPr>
        <a:xfrm>
          <a:off x="4317602" y="1701634"/>
          <a:ext cx="2268196" cy="136091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Iemācīsimies  pielietot grāmatvedības rekvizītus</a:t>
          </a:r>
          <a:endParaRPr lang="en-US" sz="1900" kern="1200" dirty="0"/>
        </a:p>
      </dsp:txBody>
      <dsp:txXfrm>
        <a:off x="4357462" y="1741494"/>
        <a:ext cx="2188476" cy="1281197"/>
      </dsp:txXfrm>
    </dsp:sp>
    <dsp:sp modelId="{6257D905-B595-4ACC-A0DB-3306BEA4B373}">
      <dsp:nvSpPr>
        <dsp:cNvPr id="0" name=""/>
        <dsp:cNvSpPr/>
      </dsp:nvSpPr>
      <dsp:spPr>
        <a:xfrm>
          <a:off x="4317602" y="487"/>
          <a:ext cx="2268196" cy="1360917"/>
        </a:xfrm>
        <a:prstGeom prst="roundRect">
          <a:avLst>
            <a:gd name="adj" fmla="val 10000"/>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 Iepazīsimies ar grāmatvedības normatīvajiem aktiem un likumiem</a:t>
          </a:r>
          <a:endParaRPr lang="en-US" sz="1900" kern="1200" dirty="0"/>
        </a:p>
      </dsp:txBody>
      <dsp:txXfrm>
        <a:off x="4357462" y="40347"/>
        <a:ext cx="2188476" cy="128119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0A9E43-1B62-4047-ADC6-3F807964846B}">
      <dsp:nvSpPr>
        <dsp:cNvPr id="0" name=""/>
        <dsp:cNvSpPr/>
      </dsp:nvSpPr>
      <dsp:spPr>
        <a:xfrm>
          <a:off x="2310" y="51304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GRĀMATVEDĪBA</a:t>
          </a:r>
          <a:endParaRPr lang="en-US" sz="1800" kern="1200" dirty="0"/>
        </a:p>
      </dsp:txBody>
      <dsp:txXfrm>
        <a:off x="2310" y="513047"/>
        <a:ext cx="1833041" cy="1099824"/>
      </dsp:txXfrm>
    </dsp:sp>
    <dsp:sp modelId="{77E4203C-D03C-4582-9EED-DF83392BBA4A}">
      <dsp:nvSpPr>
        <dsp:cNvPr id="0" name=""/>
        <dsp:cNvSpPr/>
      </dsp:nvSpPr>
      <dsp:spPr>
        <a:xfrm>
          <a:off x="2018656" y="51304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RĒĶINS</a:t>
          </a:r>
          <a:endParaRPr lang="en-US" sz="1800" kern="1200" dirty="0"/>
        </a:p>
      </dsp:txBody>
      <dsp:txXfrm>
        <a:off x="2018656" y="513047"/>
        <a:ext cx="1833041" cy="1099824"/>
      </dsp:txXfrm>
    </dsp:sp>
    <dsp:sp modelId="{984BAEA3-5B29-4AB0-BB8D-48BFDD682296}">
      <dsp:nvSpPr>
        <dsp:cNvPr id="0" name=""/>
        <dsp:cNvSpPr/>
      </dsp:nvSpPr>
      <dsp:spPr>
        <a:xfrm>
          <a:off x="4035002" y="51304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VĒRTĪBAS MĒRS</a:t>
          </a:r>
          <a:endParaRPr lang="en-US" sz="1800" kern="1200" dirty="0"/>
        </a:p>
      </dsp:txBody>
      <dsp:txXfrm>
        <a:off x="4035002" y="513047"/>
        <a:ext cx="1833041" cy="1099824"/>
      </dsp:txXfrm>
    </dsp:sp>
    <dsp:sp modelId="{DBC83D83-3E3D-449C-B143-DE1A3F8EC354}">
      <dsp:nvSpPr>
        <dsp:cNvPr id="0" name=""/>
        <dsp:cNvSpPr/>
      </dsp:nvSpPr>
      <dsp:spPr>
        <a:xfrm>
          <a:off x="6051347" y="51304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ČEKS</a:t>
          </a:r>
          <a:endParaRPr lang="en-US" sz="1800" kern="1200" dirty="0"/>
        </a:p>
      </dsp:txBody>
      <dsp:txXfrm>
        <a:off x="6051347" y="513047"/>
        <a:ext cx="1833041" cy="1099824"/>
      </dsp:txXfrm>
    </dsp:sp>
    <dsp:sp modelId="{7CF291A8-5A6A-4623-9024-6728D6E32E2A}">
      <dsp:nvSpPr>
        <dsp:cNvPr id="0" name=""/>
        <dsp:cNvSpPr/>
      </dsp:nvSpPr>
      <dsp:spPr>
        <a:xfrm>
          <a:off x="2310" y="179617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NORMATĪVIE AKTI</a:t>
          </a:r>
          <a:endParaRPr lang="en-US" sz="1800" kern="1200" dirty="0"/>
        </a:p>
      </dsp:txBody>
      <dsp:txXfrm>
        <a:off x="2310" y="1796177"/>
        <a:ext cx="1833041" cy="1099824"/>
      </dsp:txXfrm>
    </dsp:sp>
    <dsp:sp modelId="{B76356A8-937F-49A7-A3C9-B4BC89458C5A}">
      <dsp:nvSpPr>
        <dsp:cNvPr id="0" name=""/>
        <dsp:cNvSpPr/>
      </dsp:nvSpPr>
      <dsp:spPr>
        <a:xfrm>
          <a:off x="2018656" y="179617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DOKUMENTS</a:t>
          </a:r>
          <a:endParaRPr lang="en-US" sz="1800" kern="1200" dirty="0"/>
        </a:p>
      </dsp:txBody>
      <dsp:txXfrm>
        <a:off x="2018656" y="1796177"/>
        <a:ext cx="1833041" cy="1099824"/>
      </dsp:txXfrm>
    </dsp:sp>
    <dsp:sp modelId="{B7AD1668-7F83-4839-B211-9C7860BA17D2}">
      <dsp:nvSpPr>
        <dsp:cNvPr id="0" name=""/>
        <dsp:cNvSpPr/>
      </dsp:nvSpPr>
      <dsp:spPr>
        <a:xfrm>
          <a:off x="4035002" y="179617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IEKŠĒJIE ATTAISNOJUMA DOKUMENTI</a:t>
          </a:r>
          <a:endParaRPr lang="en-US" sz="1800" kern="1200" dirty="0"/>
        </a:p>
      </dsp:txBody>
      <dsp:txXfrm>
        <a:off x="4035002" y="1796177"/>
        <a:ext cx="1833041" cy="1099824"/>
      </dsp:txXfrm>
    </dsp:sp>
    <dsp:sp modelId="{215F622C-8FBE-42F7-92DE-8E8715D701E5}">
      <dsp:nvSpPr>
        <dsp:cNvPr id="0" name=""/>
        <dsp:cNvSpPr/>
      </dsp:nvSpPr>
      <dsp:spPr>
        <a:xfrm>
          <a:off x="6051347" y="179617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LĪGUMS</a:t>
          </a:r>
          <a:endParaRPr lang="en-US" sz="1800" kern="1200" dirty="0"/>
        </a:p>
      </dsp:txBody>
      <dsp:txXfrm>
        <a:off x="6051347" y="1796177"/>
        <a:ext cx="1833041" cy="1099824"/>
      </dsp:txXfrm>
    </dsp:sp>
    <dsp:sp modelId="{5B5B49D8-1C8C-45A2-9285-A5818B58AD3A}">
      <dsp:nvSpPr>
        <dsp:cNvPr id="0" name=""/>
        <dsp:cNvSpPr/>
      </dsp:nvSpPr>
      <dsp:spPr>
        <a:xfrm>
          <a:off x="1010483" y="3079306"/>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GRĀMATVEDĪBAS LIKUMS</a:t>
          </a:r>
          <a:endParaRPr lang="en-US" sz="1800" kern="1200" dirty="0"/>
        </a:p>
      </dsp:txBody>
      <dsp:txXfrm>
        <a:off x="1010483" y="3079306"/>
        <a:ext cx="1833041" cy="1099824"/>
      </dsp:txXfrm>
    </dsp:sp>
    <dsp:sp modelId="{21A0793C-BD2B-489B-B5C1-0AA1F8472525}">
      <dsp:nvSpPr>
        <dsp:cNvPr id="0" name=""/>
        <dsp:cNvSpPr/>
      </dsp:nvSpPr>
      <dsp:spPr>
        <a:xfrm>
          <a:off x="3026829" y="3079306"/>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GRĀMATVEDĪBAS REĢISTRS</a:t>
          </a:r>
          <a:endParaRPr lang="en-US" sz="1800" kern="1200" dirty="0"/>
        </a:p>
      </dsp:txBody>
      <dsp:txXfrm>
        <a:off x="3026829" y="3079306"/>
        <a:ext cx="1833041" cy="1099824"/>
      </dsp:txXfrm>
    </dsp:sp>
    <dsp:sp modelId="{07F2FCA1-A146-48F2-A137-EFF5CD213B07}">
      <dsp:nvSpPr>
        <dsp:cNvPr id="0" name=""/>
        <dsp:cNvSpPr/>
      </dsp:nvSpPr>
      <dsp:spPr>
        <a:xfrm>
          <a:off x="5043174" y="3079306"/>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PAVADZĪME</a:t>
          </a:r>
          <a:endParaRPr lang="en-US" sz="1800" kern="1200" dirty="0"/>
        </a:p>
      </dsp:txBody>
      <dsp:txXfrm>
        <a:off x="5043174" y="3079306"/>
        <a:ext cx="1833041" cy="10998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0A9E43-1B62-4047-ADC6-3F807964846B}">
      <dsp:nvSpPr>
        <dsp:cNvPr id="0" name=""/>
        <dsp:cNvSpPr/>
      </dsp:nvSpPr>
      <dsp:spPr>
        <a:xfrm>
          <a:off x="2310" y="51304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GRĀMATVEDĪBA</a:t>
          </a:r>
          <a:endParaRPr lang="en-US" sz="1800" kern="1200" dirty="0"/>
        </a:p>
      </dsp:txBody>
      <dsp:txXfrm>
        <a:off x="2310" y="513047"/>
        <a:ext cx="1833041" cy="1099824"/>
      </dsp:txXfrm>
    </dsp:sp>
    <dsp:sp modelId="{77E4203C-D03C-4582-9EED-DF83392BBA4A}">
      <dsp:nvSpPr>
        <dsp:cNvPr id="0" name=""/>
        <dsp:cNvSpPr/>
      </dsp:nvSpPr>
      <dsp:spPr>
        <a:xfrm>
          <a:off x="2018656" y="51304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RĒĶINS</a:t>
          </a:r>
          <a:endParaRPr lang="en-US" sz="1800" kern="1200" dirty="0"/>
        </a:p>
      </dsp:txBody>
      <dsp:txXfrm>
        <a:off x="2018656" y="513047"/>
        <a:ext cx="1833041" cy="1099824"/>
      </dsp:txXfrm>
    </dsp:sp>
    <dsp:sp modelId="{984BAEA3-5B29-4AB0-BB8D-48BFDD682296}">
      <dsp:nvSpPr>
        <dsp:cNvPr id="0" name=""/>
        <dsp:cNvSpPr/>
      </dsp:nvSpPr>
      <dsp:spPr>
        <a:xfrm>
          <a:off x="4035002" y="51304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VĒRTĪBAS MĒRS</a:t>
          </a:r>
          <a:endParaRPr lang="en-US" sz="1800" kern="1200" dirty="0"/>
        </a:p>
      </dsp:txBody>
      <dsp:txXfrm>
        <a:off x="4035002" y="513047"/>
        <a:ext cx="1833041" cy="1099824"/>
      </dsp:txXfrm>
    </dsp:sp>
    <dsp:sp modelId="{DBC83D83-3E3D-449C-B143-DE1A3F8EC354}">
      <dsp:nvSpPr>
        <dsp:cNvPr id="0" name=""/>
        <dsp:cNvSpPr/>
      </dsp:nvSpPr>
      <dsp:spPr>
        <a:xfrm>
          <a:off x="6051347" y="51304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ČEKS</a:t>
          </a:r>
          <a:endParaRPr lang="en-US" sz="1800" kern="1200" dirty="0"/>
        </a:p>
      </dsp:txBody>
      <dsp:txXfrm>
        <a:off x="6051347" y="513047"/>
        <a:ext cx="1833041" cy="1099824"/>
      </dsp:txXfrm>
    </dsp:sp>
    <dsp:sp modelId="{7CF291A8-5A6A-4623-9024-6728D6E32E2A}">
      <dsp:nvSpPr>
        <dsp:cNvPr id="0" name=""/>
        <dsp:cNvSpPr/>
      </dsp:nvSpPr>
      <dsp:spPr>
        <a:xfrm>
          <a:off x="2310" y="179617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NORMATĪVIE AKTI</a:t>
          </a:r>
          <a:endParaRPr lang="en-US" sz="1800" kern="1200" dirty="0"/>
        </a:p>
      </dsp:txBody>
      <dsp:txXfrm>
        <a:off x="2310" y="1796177"/>
        <a:ext cx="1833041" cy="1099824"/>
      </dsp:txXfrm>
    </dsp:sp>
    <dsp:sp modelId="{B76356A8-937F-49A7-A3C9-B4BC89458C5A}">
      <dsp:nvSpPr>
        <dsp:cNvPr id="0" name=""/>
        <dsp:cNvSpPr/>
      </dsp:nvSpPr>
      <dsp:spPr>
        <a:xfrm>
          <a:off x="2018656" y="179617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DOKUMENTS</a:t>
          </a:r>
          <a:endParaRPr lang="en-US" sz="1800" kern="1200" dirty="0"/>
        </a:p>
      </dsp:txBody>
      <dsp:txXfrm>
        <a:off x="2018656" y="1796177"/>
        <a:ext cx="1833041" cy="1099824"/>
      </dsp:txXfrm>
    </dsp:sp>
    <dsp:sp modelId="{B7AD1668-7F83-4839-B211-9C7860BA17D2}">
      <dsp:nvSpPr>
        <dsp:cNvPr id="0" name=""/>
        <dsp:cNvSpPr/>
      </dsp:nvSpPr>
      <dsp:spPr>
        <a:xfrm>
          <a:off x="4035002" y="179617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IEKŠĒJIE ATTAISNOJUMA DOKUMENTI</a:t>
          </a:r>
          <a:endParaRPr lang="en-US" sz="1800" kern="1200" dirty="0"/>
        </a:p>
      </dsp:txBody>
      <dsp:txXfrm>
        <a:off x="4035002" y="1796177"/>
        <a:ext cx="1833041" cy="1099824"/>
      </dsp:txXfrm>
    </dsp:sp>
    <dsp:sp modelId="{215F622C-8FBE-42F7-92DE-8E8715D701E5}">
      <dsp:nvSpPr>
        <dsp:cNvPr id="0" name=""/>
        <dsp:cNvSpPr/>
      </dsp:nvSpPr>
      <dsp:spPr>
        <a:xfrm>
          <a:off x="6051347" y="1796177"/>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LĪGUMS</a:t>
          </a:r>
          <a:endParaRPr lang="en-US" sz="1800" kern="1200" dirty="0"/>
        </a:p>
      </dsp:txBody>
      <dsp:txXfrm>
        <a:off x="6051347" y="1796177"/>
        <a:ext cx="1833041" cy="1099824"/>
      </dsp:txXfrm>
    </dsp:sp>
    <dsp:sp modelId="{5B5B49D8-1C8C-45A2-9285-A5818B58AD3A}">
      <dsp:nvSpPr>
        <dsp:cNvPr id="0" name=""/>
        <dsp:cNvSpPr/>
      </dsp:nvSpPr>
      <dsp:spPr>
        <a:xfrm>
          <a:off x="1010483" y="3079306"/>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GRĀMATVEDĪBAS LIKUMS</a:t>
          </a:r>
          <a:endParaRPr lang="en-US" sz="1800" kern="1200" dirty="0"/>
        </a:p>
      </dsp:txBody>
      <dsp:txXfrm>
        <a:off x="1010483" y="3079306"/>
        <a:ext cx="1833041" cy="1099824"/>
      </dsp:txXfrm>
    </dsp:sp>
    <dsp:sp modelId="{21A0793C-BD2B-489B-B5C1-0AA1F8472525}">
      <dsp:nvSpPr>
        <dsp:cNvPr id="0" name=""/>
        <dsp:cNvSpPr/>
      </dsp:nvSpPr>
      <dsp:spPr>
        <a:xfrm>
          <a:off x="3026829" y="3079306"/>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GRĀMATVEDĪBAS REĢISTRS</a:t>
          </a:r>
          <a:endParaRPr lang="en-US" sz="1800" kern="1200" dirty="0"/>
        </a:p>
      </dsp:txBody>
      <dsp:txXfrm>
        <a:off x="3026829" y="3079306"/>
        <a:ext cx="1833041" cy="1099824"/>
      </dsp:txXfrm>
    </dsp:sp>
    <dsp:sp modelId="{07F2FCA1-A146-48F2-A137-EFF5CD213B07}">
      <dsp:nvSpPr>
        <dsp:cNvPr id="0" name=""/>
        <dsp:cNvSpPr/>
      </dsp:nvSpPr>
      <dsp:spPr>
        <a:xfrm>
          <a:off x="5043174" y="3079306"/>
          <a:ext cx="1833041" cy="1099824"/>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800" kern="1200" dirty="0" smtClean="0"/>
            <a:t>PAVADZĪME</a:t>
          </a:r>
          <a:endParaRPr lang="en-US" sz="1800" kern="1200" dirty="0"/>
        </a:p>
      </dsp:txBody>
      <dsp:txXfrm>
        <a:off x="5043174" y="3079306"/>
        <a:ext cx="1833041" cy="1099824"/>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6C0319-C283-4B2D-A9AC-708DF4BE7397}" type="datetimeFigureOut">
              <a:rPr lang="lv-LV" smtClean="0"/>
              <a:t>14.02.2022.</a:t>
            </a:fld>
            <a:endParaRPr lang="lv-LV"/>
          </a:p>
        </p:txBody>
      </p:sp>
      <p:sp>
        <p:nvSpPr>
          <p:cNvPr id="4" name="Slaida attēla vietturi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73CE2B-8ABA-4442-BA7A-DCF10633C09F}" type="slidenum">
              <a:rPr lang="lv-LV" smtClean="0"/>
              <a:t>‹#›</a:t>
            </a:fld>
            <a:endParaRPr lang="lv-LV"/>
          </a:p>
        </p:txBody>
      </p:sp>
    </p:spTree>
    <p:extLst>
      <p:ext uri="{BB962C8B-B14F-4D97-AF65-F5344CB8AC3E}">
        <p14:creationId xmlns:p14="http://schemas.microsoft.com/office/powerpoint/2010/main" val="3017298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10"/>
          </p:nvPr>
        </p:nvSpPr>
        <p:spPr/>
        <p:txBody>
          <a:bodyPr/>
          <a:lstStyle/>
          <a:p>
            <a:fld id="{8B73CE2B-8ABA-4442-BA7A-DCF10633C09F}" type="slidenum">
              <a:rPr lang="lv-LV" smtClean="0"/>
              <a:t>46</a:t>
            </a:fld>
            <a:endParaRPr lang="lv-LV"/>
          </a:p>
        </p:txBody>
      </p:sp>
    </p:spTree>
    <p:extLst>
      <p:ext uri="{BB962C8B-B14F-4D97-AF65-F5344CB8AC3E}">
        <p14:creationId xmlns:p14="http://schemas.microsoft.com/office/powerpoint/2010/main" val="35560531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903F99A2-F6A2-46A4-AD07-05443D494F73}" type="datetime1">
              <a:rPr lang="en-GB" smtClean="0">
                <a:solidFill>
                  <a:prstClr val="black">
                    <a:tint val="75000"/>
                  </a:prstClr>
                </a:solidFill>
              </a:rPr>
              <a:pPr/>
              <a:t>14/02/2022</a:t>
            </a:fld>
            <a:endParaRPr lang="en-GB">
              <a:solidFill>
                <a:prstClr val="black">
                  <a:tint val="75000"/>
                </a:prstClr>
              </a:solidFill>
            </a:endParaRPr>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49314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77AA0187-2954-4414-A300-29B05708AA02}" type="datetime1">
              <a:rPr lang="en-GB" smtClean="0">
                <a:solidFill>
                  <a:prstClr val="black">
                    <a:tint val="75000"/>
                  </a:prstClr>
                </a:solidFill>
              </a:rPr>
              <a:pPr/>
              <a:t>14/02/2022</a:t>
            </a:fld>
            <a:endParaRPr lang="en-GB">
              <a:solidFill>
                <a:prstClr val="black">
                  <a:tint val="75000"/>
                </a:prstClr>
              </a:solidFill>
            </a:endParaRPr>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787221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8BD6913D-1C36-4232-94CD-9E0F860C5903}" type="datetime1">
              <a:rPr lang="en-GB" smtClean="0">
                <a:solidFill>
                  <a:prstClr val="black">
                    <a:tint val="75000"/>
                  </a:prstClr>
                </a:solidFill>
              </a:rPr>
              <a:pPr/>
              <a:t>14/02/2022</a:t>
            </a:fld>
            <a:endParaRPr lang="en-GB">
              <a:solidFill>
                <a:prstClr val="black">
                  <a:tint val="75000"/>
                </a:prstClr>
              </a:solidFill>
            </a:endParaRPr>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85891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irsraksts un satur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vl1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898C90DF-2E7C-430D-A4BF-383B4E2AA9CC}" type="datetime1">
              <a:rPr lang="lv-LV" smtClean="0"/>
              <a:t>14.02.2022.</a:t>
            </a:fld>
            <a:endParaRPr lang="en-US" dirty="0"/>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306B7763-6CC4-4B68-A6C9-D02D16F79155}" type="slidenum">
              <a:rPr lang="en-US" smtClean="0"/>
              <a:t>‹#›</a:t>
            </a:fld>
            <a:endParaRPr lang="en-US" dirty="0"/>
          </a:p>
        </p:txBody>
      </p:sp>
      <p:sp>
        <p:nvSpPr>
          <p:cNvPr id="8" name="Title 1"/>
          <p:cNvSpPr>
            <a:spLocks noGrp="1"/>
          </p:cNvSpPr>
          <p:nvPr>
            <p:ph type="ctrTitle" hasCustomPrompt="1"/>
          </p:nvPr>
        </p:nvSpPr>
        <p:spPr>
          <a:xfrm>
            <a:off x="1583669" y="764707"/>
            <a:ext cx="5976664" cy="648071"/>
          </a:xfrm>
          <a:prstGeom prst="rect">
            <a:avLst/>
          </a:prstGeom>
        </p:spPr>
        <p:txBody>
          <a:bodyPr>
            <a:normAutofit/>
          </a:bodyPr>
          <a:lstStyle>
            <a:lvl1pPr>
              <a:defRPr sz="3200" baseline="0">
                <a:solidFill>
                  <a:schemeClr val="tx1"/>
                </a:solidFill>
              </a:defRPr>
            </a:lvl1pPr>
          </a:lstStyle>
          <a:p>
            <a:r>
              <a:rPr lang="lv-LV" noProof="0" dirty="0" smtClean="0"/>
              <a:t>Prezentācijas tēma</a:t>
            </a:r>
            <a:endParaRPr lang="lv-LV" noProof="0" dirty="0"/>
          </a:p>
        </p:txBody>
      </p:sp>
    </p:spTree>
    <p:extLst>
      <p:ext uri="{BB962C8B-B14F-4D97-AF65-F5344CB8AC3E}">
        <p14:creationId xmlns:p14="http://schemas.microsoft.com/office/powerpoint/2010/main" val="34929716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1835696" y="4653136"/>
            <a:ext cx="5486400" cy="566738"/>
          </a:xfrm>
          <a:prstGeom prst="rect">
            <a:avLst/>
          </a:prstGeom>
        </p:spPr>
        <p:txBody>
          <a:bodyPr anchor="b"/>
          <a:lstStyle>
            <a:lvl1pPr algn="l">
              <a:defRPr sz="2000" b="1"/>
            </a:lvl1pPr>
          </a:lstStyle>
          <a:p>
            <a:r>
              <a:rPr lang="lv-LV" smtClean="0"/>
              <a:t>Rediģēt šablona virsraksta stilu</a:t>
            </a:r>
            <a:endParaRPr lang="en-US"/>
          </a:p>
        </p:txBody>
      </p:sp>
      <p:sp>
        <p:nvSpPr>
          <p:cNvPr id="3" name="Picture Placeholder 2"/>
          <p:cNvSpPr>
            <a:spLocks noGrp="1"/>
          </p:cNvSpPr>
          <p:nvPr>
            <p:ph type="pic" idx="1"/>
          </p:nvPr>
        </p:nvSpPr>
        <p:spPr>
          <a:xfrm>
            <a:off x="1792288" y="1772816"/>
            <a:ext cx="5486400" cy="2808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smtClean="0"/>
              <a:t>Noklikšķiniet uz attēla ikonas</a:t>
            </a:r>
            <a:endParaRPr lang="en-US" dirty="0"/>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7FE102EF-6EF9-4F19-AC67-B8DA3266EA1A}" type="datetime1">
              <a:rPr lang="lv-LV" smtClean="0"/>
              <a:t>14.02.2022.</a:t>
            </a:fld>
            <a:endParaRPr lang="en-US" dirty="0"/>
          </a:p>
        </p:txBody>
      </p:sp>
      <p:sp>
        <p:nvSpPr>
          <p:cNvPr id="6" name="Footer Placeholder 5"/>
          <p:cNvSpPr>
            <a:spLocks noGrp="1"/>
          </p:cNvSpPr>
          <p:nvPr>
            <p:ph type="ftr" sz="quarter" idx="11"/>
          </p:nvPr>
        </p:nvSpPr>
        <p:spPr>
          <a:xfrm>
            <a:off x="3028950" y="6356353"/>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306B7763-6CC4-4B68-A6C9-D02D16F79155}" type="slidenum">
              <a:rPr lang="en-US" smtClean="0"/>
              <a:t>‹#›</a:t>
            </a:fld>
            <a:endParaRPr lang="en-US" dirty="0"/>
          </a:p>
        </p:txBody>
      </p:sp>
      <p:sp>
        <p:nvSpPr>
          <p:cNvPr id="9" name="Title 1"/>
          <p:cNvSpPr txBox="1">
            <a:spLocks/>
          </p:cNvSpPr>
          <p:nvPr userDrawn="1"/>
        </p:nvSpPr>
        <p:spPr>
          <a:xfrm>
            <a:off x="1583669" y="764707"/>
            <a:ext cx="5976664" cy="648071"/>
          </a:xfrm>
          <a:prstGeom prst="rect">
            <a:avLst/>
          </a:prstGeom>
        </p:spPr>
        <p:txBody>
          <a:bodyPr>
            <a:normAutofit/>
          </a:bodyPr>
          <a:lstStyle>
            <a:lvl1pPr algn="ctr" defTabSz="914400" rtl="0" eaLnBrk="1" latinLnBrk="0" hangingPunct="1">
              <a:spcBef>
                <a:spcPct val="0"/>
              </a:spcBef>
              <a:buNone/>
              <a:defRPr sz="3200" b="1" kern="1200" baseline="0">
                <a:solidFill>
                  <a:schemeClr val="tx1"/>
                </a:solidFill>
                <a:latin typeface="+mj-lt"/>
                <a:ea typeface="+mj-ea"/>
                <a:cs typeface="+mj-cs"/>
              </a:defRPr>
            </a:lvl1pPr>
          </a:lstStyle>
          <a:p>
            <a:r>
              <a:rPr lang="lv-LV" dirty="0" smtClean="0"/>
              <a:t>Prezentācijas tēma</a:t>
            </a:r>
            <a:endParaRPr lang="lv-LV" dirty="0"/>
          </a:p>
        </p:txBody>
      </p:sp>
    </p:spTree>
    <p:extLst>
      <p:ext uri="{BB962C8B-B14F-4D97-AF65-F5344CB8AC3E}">
        <p14:creationId xmlns:p14="http://schemas.microsoft.com/office/powerpoint/2010/main" val="9729927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ivi saturi">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600201"/>
            <a:ext cx="4038600" cy="384502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Content Placeholder 3"/>
          <p:cNvSpPr>
            <a:spLocks noGrp="1"/>
          </p:cNvSpPr>
          <p:nvPr>
            <p:ph sz="half" idx="2"/>
          </p:nvPr>
        </p:nvSpPr>
        <p:spPr>
          <a:xfrm>
            <a:off x="4648200" y="1600201"/>
            <a:ext cx="4038600" cy="384502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0C08C75B-4B57-45F7-98FD-52B7D985D9A8}" type="datetime1">
              <a:rPr lang="lv-LV" smtClean="0"/>
              <a:t>14.02.2022.</a:t>
            </a:fld>
            <a:endParaRPr lang="en-US" dirty="0"/>
          </a:p>
        </p:txBody>
      </p:sp>
      <p:sp>
        <p:nvSpPr>
          <p:cNvPr id="6" name="Footer Placeholder 5"/>
          <p:cNvSpPr>
            <a:spLocks noGrp="1"/>
          </p:cNvSpPr>
          <p:nvPr>
            <p:ph type="ftr" sz="quarter" idx="11"/>
          </p:nvPr>
        </p:nvSpPr>
        <p:spPr>
          <a:xfrm>
            <a:off x="3028950" y="6356353"/>
            <a:ext cx="30861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306B7763-6CC4-4B68-A6C9-D02D16F79155}" type="slidenum">
              <a:rPr lang="en-US" smtClean="0"/>
              <a:t>‹#›</a:t>
            </a:fld>
            <a:endParaRPr lang="en-US" dirty="0"/>
          </a:p>
        </p:txBody>
      </p:sp>
      <p:sp>
        <p:nvSpPr>
          <p:cNvPr id="9" name="Title 1"/>
          <p:cNvSpPr>
            <a:spLocks noGrp="1"/>
          </p:cNvSpPr>
          <p:nvPr>
            <p:ph type="ctrTitle" hasCustomPrompt="1"/>
          </p:nvPr>
        </p:nvSpPr>
        <p:spPr>
          <a:xfrm>
            <a:off x="1583669" y="764707"/>
            <a:ext cx="5976664" cy="648071"/>
          </a:xfrm>
          <a:prstGeom prst="rect">
            <a:avLst/>
          </a:prstGeom>
        </p:spPr>
        <p:txBody>
          <a:bodyPr>
            <a:normAutofit/>
          </a:bodyPr>
          <a:lstStyle>
            <a:lvl1pPr>
              <a:defRPr sz="3200" baseline="0">
                <a:solidFill>
                  <a:schemeClr val="tx1"/>
                </a:solidFill>
              </a:defRPr>
            </a:lvl1pPr>
          </a:lstStyle>
          <a:p>
            <a:r>
              <a:rPr lang="lv-LV" noProof="0" dirty="0" smtClean="0"/>
              <a:t>Prezentācijas tēma</a:t>
            </a:r>
            <a:endParaRPr lang="lv-LV" noProof="0" dirty="0"/>
          </a:p>
        </p:txBody>
      </p:sp>
    </p:spTree>
    <p:extLst>
      <p:ext uri="{BB962C8B-B14F-4D97-AF65-F5344CB8AC3E}">
        <p14:creationId xmlns:p14="http://schemas.microsoft.com/office/powerpoint/2010/main" val="3920277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kai virsraksts">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628650" y="6356353"/>
            <a:ext cx="2057400" cy="365125"/>
          </a:xfrm>
          <a:prstGeom prst="rect">
            <a:avLst/>
          </a:prstGeom>
        </p:spPr>
        <p:txBody>
          <a:bodyPr/>
          <a:lstStyle/>
          <a:p>
            <a:fld id="{3347D6F9-998C-44D7-8D49-AB0135E7B394}" type="datetime1">
              <a:rPr lang="lv-LV" smtClean="0"/>
              <a:t>14.02.2022.</a:t>
            </a:fld>
            <a:endParaRPr lang="en-US" dirty="0"/>
          </a:p>
        </p:txBody>
      </p:sp>
      <p:sp>
        <p:nvSpPr>
          <p:cNvPr id="4" name="Footer Placeholder 3"/>
          <p:cNvSpPr>
            <a:spLocks noGrp="1"/>
          </p:cNvSpPr>
          <p:nvPr>
            <p:ph type="ftr" sz="quarter" idx="11"/>
          </p:nvPr>
        </p:nvSpPr>
        <p:spPr>
          <a:xfrm>
            <a:off x="3028950" y="6356353"/>
            <a:ext cx="30861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457950" y="6356353"/>
            <a:ext cx="2057400" cy="365125"/>
          </a:xfrm>
          <a:prstGeom prst="rect">
            <a:avLst/>
          </a:prstGeom>
        </p:spPr>
        <p:txBody>
          <a:bodyPr/>
          <a:lstStyle/>
          <a:p>
            <a:fld id="{306B7763-6CC4-4B68-A6C9-D02D16F79155}" type="slidenum">
              <a:rPr lang="en-US" smtClean="0"/>
              <a:t>‹#›</a:t>
            </a:fld>
            <a:endParaRPr lang="en-US" dirty="0"/>
          </a:p>
        </p:txBody>
      </p:sp>
      <p:sp>
        <p:nvSpPr>
          <p:cNvPr id="7" name="Title 1"/>
          <p:cNvSpPr>
            <a:spLocks noGrp="1"/>
          </p:cNvSpPr>
          <p:nvPr>
            <p:ph type="ctrTitle" hasCustomPrompt="1"/>
          </p:nvPr>
        </p:nvSpPr>
        <p:spPr>
          <a:xfrm>
            <a:off x="1583669" y="764707"/>
            <a:ext cx="5976664" cy="648071"/>
          </a:xfrm>
          <a:prstGeom prst="rect">
            <a:avLst/>
          </a:prstGeom>
        </p:spPr>
        <p:txBody>
          <a:bodyPr>
            <a:normAutofit/>
          </a:bodyPr>
          <a:lstStyle>
            <a:lvl1pPr>
              <a:defRPr sz="3200" baseline="0">
                <a:solidFill>
                  <a:schemeClr val="tx1"/>
                </a:solidFill>
              </a:defRPr>
            </a:lvl1pPr>
          </a:lstStyle>
          <a:p>
            <a:r>
              <a:rPr lang="lv-LV" noProof="0" dirty="0" smtClean="0"/>
              <a:t>Prezentācijas tēma</a:t>
            </a:r>
            <a:endParaRPr lang="lv-LV" noProof="0" dirty="0"/>
          </a:p>
        </p:txBody>
      </p:sp>
    </p:spTree>
    <p:extLst>
      <p:ext uri="{BB962C8B-B14F-4D97-AF65-F5344CB8AC3E}">
        <p14:creationId xmlns:p14="http://schemas.microsoft.com/office/powerpoint/2010/main" val="2555936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3"/>
            <a:ext cx="2057400" cy="365125"/>
          </a:xfrm>
          <a:prstGeom prst="rect">
            <a:avLst/>
          </a:prstGeom>
        </p:spPr>
        <p:txBody>
          <a:bodyPr/>
          <a:lstStyle/>
          <a:p>
            <a:fld id="{8473F084-8E4A-41C5-A78B-E56DAE194AD1}" type="datetime1">
              <a:rPr lang="lv-LV" smtClean="0"/>
              <a:t>14.02.2022.</a:t>
            </a:fld>
            <a:endParaRPr lang="en-US" dirty="0"/>
          </a:p>
        </p:txBody>
      </p:sp>
      <p:sp>
        <p:nvSpPr>
          <p:cNvPr id="3" name="Footer Placeholder 2"/>
          <p:cNvSpPr>
            <a:spLocks noGrp="1"/>
          </p:cNvSpPr>
          <p:nvPr>
            <p:ph type="ftr" sz="quarter" idx="11"/>
          </p:nvPr>
        </p:nvSpPr>
        <p:spPr>
          <a:xfrm>
            <a:off x="3028950" y="6356353"/>
            <a:ext cx="30861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457950" y="6356353"/>
            <a:ext cx="2057400" cy="365125"/>
          </a:xfrm>
          <a:prstGeom prst="rect">
            <a:avLst/>
          </a:prstGeom>
        </p:spPr>
        <p:txBody>
          <a:bodyPr/>
          <a:lstStyle/>
          <a:p>
            <a:fld id="{306B7763-6CC4-4B68-A6C9-D02D16F79155}" type="slidenum">
              <a:rPr lang="en-US" smtClean="0"/>
              <a:t>‹#›</a:t>
            </a:fld>
            <a:endParaRPr lang="en-US" dirty="0"/>
          </a:p>
        </p:txBody>
      </p:sp>
      <p:grpSp>
        <p:nvGrpSpPr>
          <p:cNvPr id="11" name="Group 10"/>
          <p:cNvGrpSpPr/>
          <p:nvPr userDrawn="1"/>
        </p:nvGrpSpPr>
        <p:grpSpPr>
          <a:xfrm>
            <a:off x="1622410" y="836712"/>
            <a:ext cx="5904656" cy="4055010"/>
            <a:chOff x="1619672" y="1340768"/>
            <a:chExt cx="5904656" cy="4055010"/>
          </a:xfrm>
        </p:grpSpPr>
        <p:pic>
          <p:nvPicPr>
            <p:cNvPr id="12" name="Picture 11"/>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1619672" y="1462222"/>
              <a:ext cx="5904656" cy="3933556"/>
            </a:xfrm>
            <a:prstGeom prst="rect">
              <a:avLst/>
            </a:prstGeom>
          </p:spPr>
        </p:pic>
        <p:sp>
          <p:nvSpPr>
            <p:cNvPr id="13" name="TextBox 12"/>
            <p:cNvSpPr txBox="1"/>
            <p:nvPr userDrawn="1"/>
          </p:nvSpPr>
          <p:spPr>
            <a:xfrm>
              <a:off x="1619672" y="1340768"/>
              <a:ext cx="5904656" cy="3416320"/>
            </a:xfrm>
            <a:prstGeom prst="rect">
              <a:avLst/>
            </a:prstGeom>
            <a:noFill/>
          </p:spPr>
          <p:txBody>
            <a:bodyPr wrap="square" rtlCol="0">
              <a:spAutoFit/>
            </a:bodyPr>
            <a:lstStyle/>
            <a:p>
              <a:pPr algn="ctr"/>
              <a:r>
                <a:rPr lang="lv-LV" sz="2400" b="1" noProof="0" dirty="0" smtClean="0"/>
                <a:t>Kontaktinformācija</a:t>
              </a:r>
            </a:p>
            <a:p>
              <a:pPr algn="ctr"/>
              <a:r>
                <a:rPr lang="en-US" sz="2400" b="1" dirty="0" smtClean="0"/>
                <a:t>DAUGAVPILS</a:t>
              </a:r>
              <a:r>
                <a:rPr lang="lv-LV" sz="2400" b="1" baseline="0" dirty="0" smtClean="0"/>
                <a:t> </a:t>
              </a:r>
              <a:r>
                <a:rPr lang="en-US" sz="2400" b="1" dirty="0" smtClean="0"/>
                <a:t>BŪVNIECĪBAS TEHNIKUMS</a:t>
              </a:r>
            </a:p>
            <a:p>
              <a:pPr algn="ctr"/>
              <a:r>
                <a:rPr lang="en-US" sz="2400" b="1" dirty="0" smtClean="0"/>
                <a:t>Jātnieku iela 87,</a:t>
              </a:r>
            </a:p>
            <a:p>
              <a:pPr algn="ctr"/>
              <a:r>
                <a:rPr lang="en-US" sz="2400" b="1" dirty="0" smtClean="0"/>
                <a:t>Daugavpils,LV-5410</a:t>
              </a:r>
            </a:p>
            <a:p>
              <a:pPr algn="ctr"/>
              <a:endParaRPr lang="en-US" sz="2400" b="1" dirty="0" smtClean="0"/>
            </a:p>
            <a:p>
              <a:pPr algn="ctr"/>
              <a:r>
                <a:rPr lang="en-US" sz="2400" b="1" dirty="0" smtClean="0"/>
                <a:t>Tālr.: 65446296</a:t>
              </a:r>
            </a:p>
            <a:p>
              <a:pPr algn="ctr"/>
              <a:r>
                <a:rPr lang="en-US" sz="2400" b="1" dirty="0" smtClean="0"/>
                <a:t>Mob. tālr. 28818932</a:t>
              </a:r>
            </a:p>
            <a:p>
              <a:pPr algn="ctr"/>
              <a:r>
                <a:rPr lang="en-US" sz="2400" b="1" dirty="0" smtClean="0"/>
                <a:t>E-pasts: dbt@dbt.lv</a:t>
              </a:r>
              <a:endParaRPr lang="lv-LV" sz="2400" b="1" dirty="0" smtClean="0"/>
            </a:p>
            <a:p>
              <a:pPr algn="ctr"/>
              <a:r>
                <a:rPr lang="lv-LV" sz="2400" b="1" dirty="0" smtClean="0"/>
                <a:t>Seko</a:t>
              </a:r>
              <a:r>
                <a:rPr lang="lv-LV" sz="2400" b="1" baseline="0" dirty="0" smtClean="0"/>
                <a:t> mums:</a:t>
              </a:r>
              <a:endParaRPr lang="lv-LV" sz="2400" b="1" dirty="0" smtClean="0"/>
            </a:p>
          </p:txBody>
        </p:sp>
        <p:pic>
          <p:nvPicPr>
            <p:cNvPr id="14" name="Picture 4" descr="C:\Users\Admin\Desktop\insta.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004048" y="4885679"/>
              <a:ext cx="360040" cy="35914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Admin\Desktop\twitter.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391964" y="4885249"/>
              <a:ext cx="360073" cy="360000"/>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2" descr="C:\Users\Admin\Desktop\facebook.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3779912" y="4885249"/>
              <a:ext cx="347204" cy="3600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21102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38B6C831-B723-47C5-A9FE-5E7307FF5319}" type="datetime1">
              <a:rPr lang="en-GB" smtClean="0">
                <a:solidFill>
                  <a:prstClr val="black">
                    <a:tint val="75000"/>
                  </a:prstClr>
                </a:solidFill>
              </a:rPr>
              <a:pPr/>
              <a:t>14/02/2022</a:t>
            </a:fld>
            <a:endParaRPr lang="en-GB">
              <a:solidFill>
                <a:prstClr val="black">
                  <a:tint val="75000"/>
                </a:prstClr>
              </a:solidFill>
            </a:endParaRPr>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13082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628650" y="6356353"/>
            <a:ext cx="2057400" cy="365125"/>
          </a:xfrm>
          <a:prstGeom prst="rect">
            <a:avLst/>
          </a:prstGeom>
        </p:spPr>
        <p:txBody>
          <a:bodyPr/>
          <a:lstStyle/>
          <a:p>
            <a:fld id="{BF69E88C-ABAB-4F8E-B128-7CC5D0A6ABB2}" type="datetime1">
              <a:rPr lang="en-GB" smtClean="0">
                <a:solidFill>
                  <a:prstClr val="black">
                    <a:tint val="75000"/>
                  </a:prstClr>
                </a:solidFill>
              </a:rPr>
              <a:pPr/>
              <a:t>14/02/2022</a:t>
            </a:fld>
            <a:endParaRPr lang="en-GB">
              <a:solidFill>
                <a:prstClr val="black">
                  <a:tint val="75000"/>
                </a:prstClr>
              </a:solidFill>
            </a:endParaRPr>
          </a:p>
        </p:txBody>
      </p:sp>
      <p:sp>
        <p:nvSpPr>
          <p:cNvPr id="5" name="Footer Placeholder 4"/>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6" name="Slide Number Placeholder 5"/>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46599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91C2F40D-AD23-482C-BE95-0F9F8CCBEA1D}" type="datetime1">
              <a:rPr lang="en-GB" smtClean="0">
                <a:solidFill>
                  <a:prstClr val="black">
                    <a:tint val="75000"/>
                  </a:prstClr>
                </a:solidFill>
              </a:rPr>
              <a:pPr/>
              <a:t>14/02/2022</a:t>
            </a:fld>
            <a:endParaRPr lang="en-GB">
              <a:solidFill>
                <a:prstClr val="black">
                  <a:tint val="75000"/>
                </a:prstClr>
              </a:solidFill>
            </a:endParaRPr>
          </a:p>
        </p:txBody>
      </p:sp>
      <p:sp>
        <p:nvSpPr>
          <p:cNvPr id="6" name="Footer Placeholder 5"/>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05657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628650" y="6356353"/>
            <a:ext cx="2057400" cy="365125"/>
          </a:xfrm>
          <a:prstGeom prst="rect">
            <a:avLst/>
          </a:prstGeom>
        </p:spPr>
        <p:txBody>
          <a:bodyPr/>
          <a:lstStyle/>
          <a:p>
            <a:fld id="{758BE072-B786-49EB-BD8B-F560CF931896}" type="datetime1">
              <a:rPr lang="en-GB" smtClean="0">
                <a:solidFill>
                  <a:prstClr val="black">
                    <a:tint val="75000"/>
                  </a:prstClr>
                </a:solidFill>
              </a:rPr>
              <a:pPr/>
              <a:t>14/02/2022</a:t>
            </a:fld>
            <a:endParaRPr lang="en-GB">
              <a:solidFill>
                <a:prstClr val="black">
                  <a:tint val="75000"/>
                </a:prstClr>
              </a:solidFill>
            </a:endParaRPr>
          </a:p>
        </p:txBody>
      </p:sp>
      <p:sp>
        <p:nvSpPr>
          <p:cNvPr id="8" name="Footer Placeholder 7"/>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9" name="Slide Number Placeholder 8"/>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17647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628650" y="6356353"/>
            <a:ext cx="2057400" cy="365125"/>
          </a:xfrm>
          <a:prstGeom prst="rect">
            <a:avLst/>
          </a:prstGeom>
        </p:spPr>
        <p:txBody>
          <a:bodyPr/>
          <a:lstStyle/>
          <a:p>
            <a:fld id="{4746BA44-7259-4680-970F-95F52AACBAC3}" type="datetime1">
              <a:rPr lang="en-GB" smtClean="0">
                <a:solidFill>
                  <a:prstClr val="black">
                    <a:tint val="75000"/>
                  </a:prstClr>
                </a:solidFill>
              </a:rPr>
              <a:pPr/>
              <a:t>14/02/2022</a:t>
            </a:fld>
            <a:endParaRPr lang="en-GB">
              <a:solidFill>
                <a:prstClr val="black">
                  <a:tint val="75000"/>
                </a:prstClr>
              </a:solidFill>
            </a:endParaRPr>
          </a:p>
        </p:txBody>
      </p:sp>
      <p:sp>
        <p:nvSpPr>
          <p:cNvPr id="4" name="Footer Placeholder 3"/>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5" name="Slide Number Placeholder 4"/>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844984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3"/>
            <a:ext cx="2057400" cy="365125"/>
          </a:xfrm>
          <a:prstGeom prst="rect">
            <a:avLst/>
          </a:prstGeom>
        </p:spPr>
        <p:txBody>
          <a:bodyPr/>
          <a:lstStyle/>
          <a:p>
            <a:fld id="{B6067552-57CE-4918-AFAD-5CC7F378A0D5}" type="datetime1">
              <a:rPr lang="en-GB" smtClean="0">
                <a:solidFill>
                  <a:prstClr val="black">
                    <a:tint val="75000"/>
                  </a:prstClr>
                </a:solidFill>
              </a:rPr>
              <a:pPr/>
              <a:t>14/02/2022</a:t>
            </a:fld>
            <a:endParaRPr lang="en-GB">
              <a:solidFill>
                <a:prstClr val="black">
                  <a:tint val="75000"/>
                </a:prstClr>
              </a:solidFill>
            </a:endParaRPr>
          </a:p>
        </p:txBody>
      </p:sp>
      <p:sp>
        <p:nvSpPr>
          <p:cNvPr id="3" name="Footer Placeholder 2"/>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4" name="Slide Number Placeholder 3"/>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35302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F86AC096-4FC6-4D5F-AF9D-9A28A706257C}" type="datetime1">
              <a:rPr lang="en-GB" smtClean="0">
                <a:solidFill>
                  <a:prstClr val="black">
                    <a:tint val="75000"/>
                  </a:prstClr>
                </a:solidFill>
              </a:rPr>
              <a:pPr/>
              <a:t>14/02/2022</a:t>
            </a:fld>
            <a:endParaRPr lang="en-GB">
              <a:solidFill>
                <a:prstClr val="black">
                  <a:tint val="75000"/>
                </a:prstClr>
              </a:solidFill>
            </a:endParaRPr>
          </a:p>
        </p:txBody>
      </p:sp>
      <p:sp>
        <p:nvSpPr>
          <p:cNvPr id="6" name="Footer Placeholder 5"/>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8040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8"/>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628650" y="6356353"/>
            <a:ext cx="2057400" cy="365125"/>
          </a:xfrm>
          <a:prstGeom prst="rect">
            <a:avLst/>
          </a:prstGeom>
        </p:spPr>
        <p:txBody>
          <a:bodyPr/>
          <a:lstStyle/>
          <a:p>
            <a:fld id="{4AE8E7C3-7F97-45B2-9BFB-8178AB055FE7}" type="datetime1">
              <a:rPr lang="en-GB" smtClean="0">
                <a:solidFill>
                  <a:prstClr val="black">
                    <a:tint val="75000"/>
                  </a:prstClr>
                </a:solidFill>
              </a:rPr>
              <a:pPr/>
              <a:t>14/02/2022</a:t>
            </a:fld>
            <a:endParaRPr lang="en-GB">
              <a:solidFill>
                <a:prstClr val="black">
                  <a:tint val="75000"/>
                </a:prstClr>
              </a:solidFill>
            </a:endParaRPr>
          </a:p>
        </p:txBody>
      </p:sp>
      <p:sp>
        <p:nvSpPr>
          <p:cNvPr id="6" name="Footer Placeholder 5"/>
          <p:cNvSpPr>
            <a:spLocks noGrp="1"/>
          </p:cNvSpPr>
          <p:nvPr>
            <p:ph type="ftr" sz="quarter" idx="11"/>
          </p:nvPr>
        </p:nvSpPr>
        <p:spPr>
          <a:xfrm>
            <a:off x="3028950" y="6356353"/>
            <a:ext cx="3086100" cy="365125"/>
          </a:xfrm>
          <a:prstGeom prst="rect">
            <a:avLst/>
          </a:prstGeom>
        </p:spPr>
        <p:txBody>
          <a:bodyPr/>
          <a:lstStyle/>
          <a:p>
            <a:r>
              <a:rPr lang="en-GB" smtClean="0">
                <a:solidFill>
                  <a:prstClr val="black">
                    <a:tint val="75000"/>
                  </a:prstClr>
                </a:solidFill>
              </a:rPr>
              <a:t>Daugavpils  2021</a:t>
            </a:r>
            <a:endParaRPr lang="en-GB">
              <a:solidFill>
                <a:prstClr val="black">
                  <a:tint val="75000"/>
                </a:prstClr>
              </a:solidFill>
            </a:endParaRPr>
          </a:p>
        </p:txBody>
      </p:sp>
      <p:sp>
        <p:nvSpPr>
          <p:cNvPr id="7" name="Slide Number Placeholder 6"/>
          <p:cNvSpPr>
            <a:spLocks noGrp="1"/>
          </p:cNvSpPr>
          <p:nvPr>
            <p:ph type="sldNum" sz="quarter" idx="12"/>
          </p:nvPr>
        </p:nvSpPr>
        <p:spPr>
          <a:xfrm>
            <a:off x="6457950" y="6356353"/>
            <a:ext cx="2057400" cy="365125"/>
          </a:xfrm>
          <a:prstGeom prst="rect">
            <a:avLst/>
          </a:prstGeom>
        </p:spPr>
        <p:txBody>
          <a:bodyPr/>
          <a:lstStyle/>
          <a:p>
            <a:fld id="{46F7E556-E3BB-413E-B78B-B15C043D31B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70858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7" name="Picture 6"/>
          <p:cNvPicPr>
            <a:picLocks noChangeAspect="1"/>
          </p:cNvPicPr>
          <p:nvPr userDrawn="1"/>
        </p:nvPicPr>
        <p:blipFill>
          <a:blip r:embed="rId18"/>
          <a:stretch>
            <a:fillRect/>
          </a:stretch>
        </p:blipFill>
        <p:spPr>
          <a:xfrm>
            <a:off x="4111712" y="6351988"/>
            <a:ext cx="920576" cy="506012"/>
          </a:xfrm>
          <a:prstGeom prst="rect">
            <a:avLst/>
          </a:prstGeom>
        </p:spPr>
      </p:pic>
      <p:pic>
        <p:nvPicPr>
          <p:cNvPr id="8" name="Picture 7"/>
          <p:cNvPicPr>
            <a:picLocks noChangeAspect="1"/>
          </p:cNvPicPr>
          <p:nvPr userDrawn="1"/>
        </p:nvPicPr>
        <p:blipFill>
          <a:blip r:embed="rId19"/>
          <a:stretch>
            <a:fillRect/>
          </a:stretch>
        </p:blipFill>
        <p:spPr>
          <a:xfrm>
            <a:off x="8164799" y="365128"/>
            <a:ext cx="701101" cy="573074"/>
          </a:xfrm>
          <a:prstGeom prst="rect">
            <a:avLst/>
          </a:prstGeom>
        </p:spPr>
      </p:pic>
    </p:spTree>
    <p:extLst>
      <p:ext uri="{BB962C8B-B14F-4D97-AF65-F5344CB8AC3E}">
        <p14:creationId xmlns:p14="http://schemas.microsoft.com/office/powerpoint/2010/main" val="1257302496"/>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82" r:id="rId12"/>
    <p:sldLayoutId id="2147483683" r:id="rId13"/>
    <p:sldLayoutId id="2147483652" r:id="rId14"/>
    <p:sldLayoutId id="2147483654" r:id="rId15"/>
    <p:sldLayoutId id="2147483655" r:id="rId16"/>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latinsoft.lv/gramatvedibas-attaisnojuma-dokumentu-butiba-klasifikacija-un-saturs" TargetMode="Externa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3" Type="http://schemas.openxmlformats.org/officeDocument/2006/relationships/hyperlink" Target="https://likumi.lv/ta/id/253451-pievienotas-vertibas-nodokla-likums" TargetMode="External"/><Relationship Id="rId2" Type="http://schemas.openxmlformats.org/officeDocument/2006/relationships/hyperlink" Target="https://likumi.lv/ta/id/324249-gramatvedibas-likums" TargetMode="Externa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6.xml.rels><?xml version="1.0" encoding="UTF-8" standalone="yes"?>
<Relationships xmlns="http://schemas.openxmlformats.org/package/2006/relationships"><Relationship Id="rId8" Type="http://schemas.openxmlformats.org/officeDocument/2006/relationships/hyperlink" Target="https://www.inv24.lv/lv/tpl/" TargetMode="External"/><Relationship Id="rId3" Type="http://schemas.openxmlformats.org/officeDocument/2006/relationships/hyperlink" Target="https://profizgl.lu.lv/mod/book/view.php?id=19891" TargetMode="External"/><Relationship Id="rId7" Type="http://schemas.openxmlformats.org/officeDocument/2006/relationships/hyperlink" Target="https://rbkantoris.lv/pakalpojumi/finansu-gramatvediba/"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hyperlink" Target="https://www.latinsoft.lv/gramatvedibas-attaisnojuma-dokumentu-butiba-klasifikacija-un-saturs" TargetMode="External"/><Relationship Id="rId5" Type="http://schemas.openxmlformats.org/officeDocument/2006/relationships/hyperlink" Target="https://mg-a.lv/lv/visu-veidu-pirmdokumentu-noformesana-lv-p" TargetMode="External"/><Relationship Id="rId10" Type="http://schemas.openxmlformats.org/officeDocument/2006/relationships/hyperlink" Target="https://www.vgk.lv/documents/categories/230-ieksejie-gramatvedibas-un-lietvedibas-dokumenti" TargetMode="External"/><Relationship Id="rId4" Type="http://schemas.openxmlformats.org/officeDocument/2006/relationships/hyperlink" Target="https://www.abways.lv/gramatvedibas-uzskaite/gramatvedibas-attaisnojuma-dokumenti" TargetMode="External"/><Relationship Id="rId9" Type="http://schemas.openxmlformats.org/officeDocument/2006/relationships/hyperlink" Target="https://lv.wikipedia.org/wiki/Gr%C4%81matved%C4%ABba" TargetMode="Externa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84484"/>
            <a:ext cx="6858000" cy="1355558"/>
          </a:xfrm>
        </p:spPr>
        <p:txBody>
          <a:bodyPr>
            <a:noAutofit/>
          </a:bodyPr>
          <a:lstStyle/>
          <a:p>
            <a:r>
              <a:rPr lang="lv-LV" sz="3200" b="1" dirty="0" smtClean="0"/>
              <a:t>DAUGAVPILS BŪVNIECĪBAS TEHNIKUMS </a:t>
            </a:r>
            <a:r>
              <a:rPr lang="en-GB" sz="3600" dirty="0"/>
              <a:t/>
            </a:r>
            <a:br>
              <a:rPr lang="en-GB" sz="3600" dirty="0"/>
            </a:br>
            <a:endParaRPr lang="en-GB" sz="3600" dirty="0"/>
          </a:p>
        </p:txBody>
      </p:sp>
      <p:sp>
        <p:nvSpPr>
          <p:cNvPr id="3" name="Subtitle 2"/>
          <p:cNvSpPr>
            <a:spLocks noGrp="1"/>
          </p:cNvSpPr>
          <p:nvPr>
            <p:ph type="subTitle" idx="1"/>
          </p:nvPr>
        </p:nvSpPr>
        <p:spPr>
          <a:xfrm>
            <a:off x="1254344" y="2754615"/>
            <a:ext cx="6858000" cy="1655762"/>
          </a:xfrm>
          <a:solidFill>
            <a:schemeClr val="accent2">
              <a:lumMod val="50000"/>
            </a:schemeClr>
          </a:solidFill>
        </p:spPr>
        <p:txBody>
          <a:bodyPr>
            <a:normAutofit fontScale="25000" lnSpcReduction="20000"/>
          </a:bodyPr>
          <a:lstStyle/>
          <a:p>
            <a:endParaRPr lang="lv-LV" sz="5400" b="1" dirty="0" smtClean="0"/>
          </a:p>
          <a:p>
            <a:endParaRPr lang="lv-LV" sz="5400" b="1" dirty="0"/>
          </a:p>
          <a:p>
            <a:r>
              <a:rPr lang="lv-LV" sz="17600" b="1" dirty="0" smtClean="0">
                <a:ln w="6600">
                  <a:solidFill>
                    <a:schemeClr val="accent2"/>
                  </a:solidFill>
                  <a:prstDash val="solid"/>
                </a:ln>
                <a:solidFill>
                  <a:srgbClr val="FFFFFF"/>
                </a:solidFill>
                <a:effectLst>
                  <a:outerShdw dist="38100" dir="2700000" algn="tl" rotWithShape="0">
                    <a:schemeClr val="accent2"/>
                  </a:outerShdw>
                </a:effectLst>
                <a:latin typeface="+mj-lt"/>
              </a:rPr>
              <a:t>GRĀMATVEDĪBAS PIRMDOKUMENTI</a:t>
            </a:r>
          </a:p>
          <a:p>
            <a:r>
              <a:rPr lang="lv-LV" sz="5400" b="1" dirty="0" smtClean="0"/>
              <a:t> </a:t>
            </a:r>
            <a:endParaRPr lang="lv-LV" sz="5400" b="1" dirty="0"/>
          </a:p>
          <a:p>
            <a:r>
              <a:rPr lang="lv-LV" sz="5400" b="1" dirty="0" smtClean="0"/>
              <a:t> </a:t>
            </a:r>
            <a:endParaRPr lang="en-GB" dirty="0" smtClean="0"/>
          </a:p>
          <a:p>
            <a:endParaRPr lang="en-GB" dirty="0"/>
          </a:p>
        </p:txBody>
      </p:sp>
      <p:sp>
        <p:nvSpPr>
          <p:cNvPr id="7" name="Rectangle 6"/>
          <p:cNvSpPr/>
          <p:nvPr/>
        </p:nvSpPr>
        <p:spPr>
          <a:xfrm>
            <a:off x="3203848" y="5224840"/>
            <a:ext cx="5086457" cy="400110"/>
          </a:xfrm>
          <a:prstGeom prst="rect">
            <a:avLst/>
          </a:prstGeom>
        </p:spPr>
        <p:txBody>
          <a:bodyPr wrap="none">
            <a:spAutoFit/>
          </a:bodyPr>
          <a:lstStyle/>
          <a:p>
            <a:r>
              <a:rPr lang="lv-LV" sz="2000" dirty="0" smtClean="0">
                <a:solidFill>
                  <a:prstClr val="black"/>
                </a:solidFill>
              </a:rPr>
              <a:t>Profesionālās izglītības skolotāja: </a:t>
            </a:r>
            <a:r>
              <a:rPr lang="lv-LV" sz="2000" b="1" dirty="0" smtClean="0">
                <a:solidFill>
                  <a:prstClr val="black"/>
                </a:solidFill>
              </a:rPr>
              <a:t>Irēna Putniņa</a:t>
            </a:r>
            <a:endParaRPr lang="en-GB" sz="2000" b="1" dirty="0">
              <a:solidFill>
                <a:prstClr val="black"/>
              </a:solidFill>
            </a:endParaRPr>
          </a:p>
        </p:txBody>
      </p:sp>
      <p:sp>
        <p:nvSpPr>
          <p:cNvPr id="5" name="Rectangle 4"/>
          <p:cNvSpPr/>
          <p:nvPr/>
        </p:nvSpPr>
        <p:spPr>
          <a:xfrm>
            <a:off x="1480127" y="1188752"/>
            <a:ext cx="6406434" cy="1477328"/>
          </a:xfrm>
          <a:prstGeom prst="rect">
            <a:avLst/>
          </a:prstGeom>
        </p:spPr>
        <p:txBody>
          <a:bodyPr wrap="none">
            <a:spAutoFit/>
          </a:bodyPr>
          <a:lstStyle/>
          <a:p>
            <a:pPr algn="ctr"/>
            <a:r>
              <a:rPr lang="lv-LV" dirty="0" smtClean="0">
                <a:solidFill>
                  <a:prstClr val="black"/>
                </a:solidFill>
              </a:rPr>
              <a:t>Mācību priekšmets: </a:t>
            </a:r>
            <a:r>
              <a:rPr lang="lv-LV" b="1" dirty="0" smtClean="0">
                <a:solidFill>
                  <a:prstClr val="black"/>
                </a:solidFill>
              </a:rPr>
              <a:t>Lauksaimnieciskās ražošanas dokumentēšana</a:t>
            </a:r>
          </a:p>
          <a:p>
            <a:pPr algn="ctr"/>
            <a:r>
              <a:rPr lang="lv-LV" b="1" dirty="0" smtClean="0">
                <a:solidFill>
                  <a:prstClr val="black"/>
                </a:solidFill>
              </a:rPr>
              <a:t> </a:t>
            </a:r>
          </a:p>
          <a:p>
            <a:pPr algn="ctr"/>
            <a:r>
              <a:rPr lang="lv-LV" dirty="0">
                <a:solidFill>
                  <a:prstClr val="black"/>
                </a:solidFill>
              </a:rPr>
              <a:t>Specialitāte: </a:t>
            </a:r>
            <a:r>
              <a:rPr lang="lv-LV" b="1" dirty="0" smtClean="0">
                <a:solidFill>
                  <a:prstClr val="black"/>
                </a:solidFill>
              </a:rPr>
              <a:t> </a:t>
            </a:r>
            <a:r>
              <a:rPr lang="lv-LV" b="1" dirty="0">
                <a:ea typeface="Calibri"/>
              </a:rPr>
              <a:t>Lauksaimniecības mehanizācijas tehniķis</a:t>
            </a:r>
            <a:endParaRPr lang="en-GB" b="1" dirty="0">
              <a:solidFill>
                <a:prstClr val="black"/>
              </a:solidFill>
            </a:endParaRPr>
          </a:p>
          <a:p>
            <a:pPr algn="ctr"/>
            <a:r>
              <a:rPr lang="lv-LV" dirty="0" smtClean="0">
                <a:solidFill>
                  <a:prstClr val="black"/>
                </a:solidFill>
              </a:rPr>
              <a:t>V 1-52 grupa</a:t>
            </a:r>
            <a:endParaRPr lang="en-GB" dirty="0">
              <a:solidFill>
                <a:prstClr val="black"/>
              </a:solidFill>
            </a:endParaRPr>
          </a:p>
          <a:p>
            <a:pPr algn="ctr"/>
            <a:endParaRPr lang="en-GB" b="1" dirty="0">
              <a:solidFill>
                <a:prstClr val="black"/>
              </a:solidFill>
            </a:endParaRPr>
          </a:p>
        </p:txBody>
      </p:sp>
    </p:spTree>
    <p:extLst>
      <p:ext uri="{BB962C8B-B14F-4D97-AF65-F5344CB8AC3E}">
        <p14:creationId xmlns:p14="http://schemas.microsoft.com/office/powerpoint/2010/main" val="17084457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smtClean="0">
                <a:solidFill>
                  <a:prstClr val="black"/>
                </a:solidFill>
                <a:cs typeface="Times New Roman" panose="02020603050405020304" pitchFamily="18" charset="0"/>
              </a:rPr>
              <a:t>Grāmatvedības pirmsākumi Latvijā</a:t>
            </a:r>
            <a:endParaRPr lang="lv-LV" sz="4000" dirty="0"/>
          </a:p>
        </p:txBody>
      </p:sp>
      <p:sp>
        <p:nvSpPr>
          <p:cNvPr id="3" name="Satura vietturis 2"/>
          <p:cNvSpPr>
            <a:spLocks noGrp="1"/>
          </p:cNvSpPr>
          <p:nvPr>
            <p:ph idx="1"/>
          </p:nvPr>
        </p:nvSpPr>
        <p:spPr/>
        <p:txBody>
          <a:bodyPr/>
          <a:lstStyle/>
          <a:p>
            <a:pPr marL="0" lvl="0" indent="0" algn="just">
              <a:buNone/>
            </a:pPr>
            <a:r>
              <a:rPr lang="lv-LV" sz="2400" spc="75" dirty="0">
                <a:solidFill>
                  <a:prstClr val="black"/>
                </a:solidFill>
                <a:ea typeface="Times New Roman"/>
                <a:cs typeface="Times New Roman" panose="02020603050405020304" pitchFamily="18" charset="0"/>
              </a:rPr>
              <a:t>Arī Latvijā ir vēsturiskas liecības par uzskaites </a:t>
            </a:r>
            <a:r>
              <a:rPr lang="lv-LV" sz="2400" spc="75" dirty="0" smtClean="0">
                <a:solidFill>
                  <a:prstClr val="black"/>
                </a:solidFill>
                <a:ea typeface="Times New Roman"/>
                <a:cs typeface="Times New Roman" panose="02020603050405020304" pitchFamily="18" charset="0"/>
              </a:rPr>
              <a:t>veikšanu. Noteiktos </a:t>
            </a:r>
            <a:r>
              <a:rPr lang="lv-LV" sz="2400" spc="75" dirty="0">
                <a:solidFill>
                  <a:prstClr val="black"/>
                </a:solidFill>
                <a:ea typeface="Times New Roman"/>
                <a:cs typeface="Times New Roman" panose="02020603050405020304" pitchFamily="18" charset="0"/>
              </a:rPr>
              <a:t>vēstures posmos </a:t>
            </a:r>
            <a:r>
              <a:rPr lang="lv-LV" sz="2400" spc="75" dirty="0" smtClean="0">
                <a:solidFill>
                  <a:prstClr val="black"/>
                </a:solidFill>
                <a:ea typeface="Times New Roman"/>
                <a:cs typeface="Times New Roman" panose="02020603050405020304" pitchFamily="18" charset="0"/>
              </a:rPr>
              <a:t>uzskaites veikšana ir </a:t>
            </a:r>
            <a:r>
              <a:rPr lang="lv-LV" sz="2400" spc="75" dirty="0">
                <a:solidFill>
                  <a:prstClr val="black"/>
                </a:solidFill>
                <a:ea typeface="Times New Roman"/>
                <a:cs typeface="Times New Roman" panose="02020603050405020304" pitchFamily="18" charset="0"/>
              </a:rPr>
              <a:t>tikusi arī reglamentēta. Vienas no senākajām liecībām ir Livonijas laikā kārtotās uzskaites grāmatas </a:t>
            </a:r>
            <a:r>
              <a:rPr lang="lv-LV" sz="2400" spc="75" dirty="0" smtClean="0">
                <a:solidFill>
                  <a:prstClr val="black"/>
                </a:solidFill>
                <a:ea typeface="Times New Roman"/>
                <a:cs typeface="Times New Roman" panose="02020603050405020304" pitchFamily="18" charset="0"/>
              </a:rPr>
              <a:t>(aptuveni </a:t>
            </a:r>
            <a:r>
              <a:rPr lang="lv-LV" sz="2400" spc="75" dirty="0">
                <a:solidFill>
                  <a:prstClr val="black"/>
                </a:solidFill>
                <a:ea typeface="Times New Roman"/>
                <a:cs typeface="Times New Roman" panose="02020603050405020304" pitchFamily="18" charset="0"/>
              </a:rPr>
              <a:t>no </a:t>
            </a:r>
            <a:r>
              <a:rPr lang="lv-LV" sz="2400" spc="75" dirty="0" smtClean="0">
                <a:solidFill>
                  <a:prstClr val="black"/>
                </a:solidFill>
                <a:ea typeface="Times New Roman"/>
                <a:cs typeface="Times New Roman" panose="02020603050405020304" pitchFamily="18" charset="0"/>
              </a:rPr>
              <a:t>1341. gada</a:t>
            </a:r>
            <a:r>
              <a:rPr lang="lv-LV" sz="2400" spc="75" dirty="0">
                <a:solidFill>
                  <a:prstClr val="black"/>
                </a:solidFill>
                <a:ea typeface="Times New Roman"/>
                <a:cs typeface="Times New Roman" panose="02020603050405020304" pitchFamily="18" charset="0"/>
              </a:rPr>
              <a:t>). </a:t>
            </a:r>
            <a:endParaRPr lang="lv-LV" sz="2400" spc="75" dirty="0" smtClean="0">
              <a:solidFill>
                <a:prstClr val="black"/>
              </a:solidFill>
              <a:ea typeface="Times New Roman"/>
              <a:cs typeface="Times New Roman" panose="02020603050405020304" pitchFamily="18" charset="0"/>
            </a:endParaRPr>
          </a:p>
          <a:p>
            <a:pPr marL="0" lvl="0" indent="0" algn="just">
              <a:buNone/>
            </a:pPr>
            <a:endParaRPr lang="lv-LV" sz="2400" spc="75" dirty="0">
              <a:solidFill>
                <a:prstClr val="black"/>
              </a:solidFill>
              <a:ea typeface="Times New Roman"/>
              <a:cs typeface="Times New Roman" panose="02020603050405020304" pitchFamily="18" charset="0"/>
            </a:endParaRPr>
          </a:p>
          <a:p>
            <a:pPr marL="0" lvl="0" indent="0" algn="just">
              <a:buNone/>
            </a:pPr>
            <a:r>
              <a:rPr lang="lv-LV" sz="2400" spc="75" dirty="0">
                <a:solidFill>
                  <a:prstClr val="black"/>
                </a:solidFill>
                <a:ea typeface="Times New Roman"/>
                <a:cs typeface="Times New Roman" panose="02020603050405020304" pitchFamily="18" charset="0"/>
              </a:rPr>
              <a:t>Savukārt </a:t>
            </a:r>
            <a:r>
              <a:rPr lang="lv-LV" sz="2400" spc="75" dirty="0" smtClean="0">
                <a:solidFill>
                  <a:prstClr val="black"/>
                </a:solidFill>
                <a:ea typeface="Times New Roman"/>
                <a:cs typeface="Times New Roman" panose="02020603050405020304" pitchFamily="18" charset="0"/>
              </a:rPr>
              <a:t>«Rīgas </a:t>
            </a:r>
            <a:r>
              <a:rPr lang="lv-LV" sz="2400" spc="75" dirty="0">
                <a:solidFill>
                  <a:prstClr val="black"/>
                </a:solidFill>
                <a:ea typeface="Times New Roman"/>
                <a:cs typeface="Times New Roman" panose="02020603050405020304" pitchFamily="18" charset="0"/>
              </a:rPr>
              <a:t>parādu </a:t>
            </a:r>
            <a:r>
              <a:rPr lang="lv-LV" sz="2400" spc="75" dirty="0" smtClean="0">
                <a:solidFill>
                  <a:prstClr val="black"/>
                </a:solidFill>
                <a:ea typeface="Times New Roman"/>
                <a:cs typeface="Times New Roman" panose="02020603050405020304" pitchFamily="18" charset="0"/>
              </a:rPr>
              <a:t>grāmatā» </a:t>
            </a:r>
            <a:r>
              <a:rPr lang="lv-LV" sz="2400" spc="75" dirty="0">
                <a:solidFill>
                  <a:prstClr val="black"/>
                </a:solidFill>
                <a:ea typeface="Times New Roman"/>
                <a:cs typeface="Times New Roman" panose="02020603050405020304" pitchFamily="18" charset="0"/>
              </a:rPr>
              <a:t>tika ierakstīti preču un naudas aizdevumi un parāda atdošanas termiņi. </a:t>
            </a:r>
            <a:r>
              <a:rPr lang="lv-LV" sz="2400" spc="75" dirty="0" smtClean="0">
                <a:solidFill>
                  <a:prstClr val="black"/>
                </a:solidFill>
                <a:ea typeface="Times New Roman"/>
                <a:cs typeface="Times New Roman" panose="02020603050405020304" pitchFamily="18" charset="0"/>
              </a:rPr>
              <a:t>Tā </a:t>
            </a:r>
            <a:r>
              <a:rPr lang="lv-LV" sz="2400" spc="75" dirty="0">
                <a:solidFill>
                  <a:prstClr val="black"/>
                </a:solidFill>
                <a:ea typeface="Times New Roman"/>
                <a:cs typeface="Times New Roman" panose="02020603050405020304" pitchFamily="18" charset="0"/>
              </a:rPr>
              <a:t>ir vecākā no Rīgas pilsētas grāmatām, un tajā ietverti ieraksti no 1286. gada līdz 1352. gadam. </a:t>
            </a:r>
            <a:endParaRPr lang="lv-LV" sz="2400" dirty="0">
              <a:solidFill>
                <a:prstClr val="black"/>
              </a:solidFill>
              <a:cs typeface="Times New Roman" panose="02020603050405020304" pitchFamily="18" charset="0"/>
            </a:endParaRPr>
          </a:p>
          <a:p>
            <a:endParaRPr lang="lv-LV" dirty="0"/>
          </a:p>
        </p:txBody>
      </p:sp>
      <p:pic>
        <p:nvPicPr>
          <p:cNvPr id="5" name="Picture 4"/>
          <p:cNvPicPr>
            <a:picLocks noChangeAspect="1"/>
          </p:cNvPicPr>
          <p:nvPr/>
        </p:nvPicPr>
        <p:blipFill>
          <a:blip r:embed="rId2"/>
          <a:stretch>
            <a:fillRect/>
          </a:stretch>
        </p:blipFill>
        <p:spPr>
          <a:xfrm>
            <a:off x="4111712" y="6351988"/>
            <a:ext cx="920576" cy="506012"/>
          </a:xfrm>
          <a:prstGeom prst="rect">
            <a:avLst/>
          </a:prstGeom>
        </p:spPr>
      </p:pic>
    </p:spTree>
    <p:extLst>
      <p:ext uri="{BB962C8B-B14F-4D97-AF65-F5344CB8AC3E}">
        <p14:creationId xmlns:p14="http://schemas.microsoft.com/office/powerpoint/2010/main" val="8735884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smtClean="0">
                <a:solidFill>
                  <a:prstClr val="black"/>
                </a:solidFill>
                <a:cs typeface="Times New Roman" panose="02020603050405020304" pitchFamily="18" charset="0"/>
              </a:rPr>
              <a:t>Fakti par grāmatvedību  Latvijā pagājušajā gadsimtā</a:t>
            </a:r>
            <a:endParaRPr lang="lv-LV" sz="4000" b="1" dirty="0"/>
          </a:p>
        </p:txBody>
      </p:sp>
      <p:sp>
        <p:nvSpPr>
          <p:cNvPr id="3" name="Satura vietturis 2"/>
          <p:cNvSpPr>
            <a:spLocks noGrp="1"/>
          </p:cNvSpPr>
          <p:nvPr>
            <p:ph idx="1"/>
          </p:nvPr>
        </p:nvSpPr>
        <p:spPr/>
        <p:txBody>
          <a:bodyPr>
            <a:normAutofit fontScale="92500"/>
          </a:bodyPr>
          <a:lstStyle/>
          <a:p>
            <a:pPr marL="0" lvl="0" indent="0" algn="just">
              <a:buNone/>
            </a:pPr>
            <a:r>
              <a:rPr lang="lv-LV" sz="2400" spc="75" dirty="0">
                <a:solidFill>
                  <a:prstClr val="black"/>
                </a:solidFill>
                <a:ea typeface="Times New Roman"/>
                <a:cs typeface="Times New Roman" panose="02020603050405020304" pitchFamily="18" charset="0"/>
              </a:rPr>
              <a:t>Atsevišķs likums par grāmatvedību pirmo reizi neatkarīgās Latvijas laikā tika pieņemts 1939. gada 18. janvārī, un to parakstīja Valsts un Ministru prezidents Kārlis Ulmanis</a:t>
            </a:r>
            <a:r>
              <a:rPr lang="lv-LV" sz="2400" spc="75" dirty="0" smtClean="0">
                <a:solidFill>
                  <a:prstClr val="black"/>
                </a:solidFill>
                <a:ea typeface="Times New Roman"/>
                <a:cs typeface="Times New Roman" panose="02020603050405020304" pitchFamily="18" charset="0"/>
              </a:rPr>
              <a:t>.</a:t>
            </a:r>
          </a:p>
          <a:p>
            <a:pPr marL="0" lvl="0" indent="0" algn="just">
              <a:buNone/>
            </a:pPr>
            <a:endParaRPr lang="lv-LV" sz="2400" spc="75" dirty="0">
              <a:solidFill>
                <a:prstClr val="black"/>
              </a:solidFill>
              <a:ea typeface="Times New Roman"/>
              <a:cs typeface="Times New Roman" panose="02020603050405020304" pitchFamily="18" charset="0"/>
            </a:endParaRPr>
          </a:p>
          <a:p>
            <a:pPr marL="0" lvl="0" indent="0" algn="just">
              <a:buNone/>
            </a:pPr>
            <a:r>
              <a:rPr lang="lv-LV" sz="2400" spc="75" dirty="0">
                <a:solidFill>
                  <a:prstClr val="black"/>
                </a:solidFill>
                <a:ea typeface="Times New Roman"/>
                <a:cs typeface="Times New Roman" panose="02020603050405020304" pitchFamily="18" charset="0"/>
              </a:rPr>
              <a:t>Likums “Par grāmatvedību” radies 1992. gadā (spēkā ar 1993. gadu</a:t>
            </a:r>
            <a:r>
              <a:rPr lang="lv-LV" sz="2400" spc="75" dirty="0" smtClean="0">
                <a:solidFill>
                  <a:prstClr val="black"/>
                </a:solidFill>
                <a:ea typeface="Times New Roman"/>
                <a:cs typeface="Times New Roman" panose="02020603050405020304" pitchFamily="18" charset="0"/>
              </a:rPr>
              <a:t>.</a:t>
            </a:r>
          </a:p>
          <a:p>
            <a:pPr marL="0" lvl="0" indent="0" algn="just">
              <a:buNone/>
            </a:pPr>
            <a:endParaRPr lang="lv-LV" sz="2400" spc="75" dirty="0">
              <a:solidFill>
                <a:prstClr val="black"/>
              </a:solidFill>
              <a:ea typeface="Times New Roman"/>
              <a:cs typeface="Times New Roman" panose="02020603050405020304" pitchFamily="18" charset="0"/>
            </a:endParaRPr>
          </a:p>
          <a:p>
            <a:pPr marL="0" lvl="0" indent="0" algn="just">
              <a:buNone/>
            </a:pPr>
            <a:r>
              <a:rPr lang="lv-LV" sz="2400" spc="75" dirty="0">
                <a:solidFill>
                  <a:prstClr val="black"/>
                </a:solidFill>
                <a:ea typeface="Times New Roman"/>
                <a:cs typeface="Times New Roman" panose="02020603050405020304" pitchFamily="18" charset="0"/>
              </a:rPr>
              <a:t>Grāmatvedība ir nozīmīgs uzņēmumu vadīšanas instruments, ar tās palīdzību tiek iegūta informācija par katra uzņēmuma saimniecisko un komercdarbību, par uzņēmējdarbībā izmantotajiem mantiskajiem un naudas līdzekļiem, to īpašniekiem un daudziem citiem jautājumiem.</a:t>
            </a:r>
            <a:endParaRPr lang="lv-LV" sz="2400" dirty="0">
              <a:solidFill>
                <a:prstClr val="black"/>
              </a:solidFill>
              <a:cs typeface="Times New Roman" panose="02020603050405020304" pitchFamily="18" charset="0"/>
            </a:endParaRPr>
          </a:p>
          <a:p>
            <a:endParaRPr lang="lv-LV" dirty="0"/>
          </a:p>
        </p:txBody>
      </p:sp>
    </p:spTree>
    <p:extLst>
      <p:ext uri="{BB962C8B-B14F-4D97-AF65-F5344CB8AC3E}">
        <p14:creationId xmlns:p14="http://schemas.microsoft.com/office/powerpoint/2010/main" val="25100203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buNone/>
            </a:pPr>
            <a:endParaRPr lang="lv-LV" sz="2400" b="1" dirty="0" smtClean="0">
              <a:cs typeface="Times New Roman" panose="02020603050405020304" pitchFamily="18" charset="0"/>
            </a:endParaRPr>
          </a:p>
          <a:p>
            <a:pPr marL="0" indent="0" algn="just">
              <a:buNone/>
            </a:pPr>
            <a:r>
              <a:rPr lang="lv-LV" sz="2400" b="1" dirty="0" smtClean="0">
                <a:cs typeface="Times New Roman" panose="02020603050405020304" pitchFamily="18" charset="0"/>
              </a:rPr>
              <a:t>Grāmatvedība</a:t>
            </a:r>
            <a:r>
              <a:rPr lang="lv-LV" sz="2400" b="1" dirty="0">
                <a:cs typeface="Times New Roman" panose="02020603050405020304" pitchFamily="18" charset="0"/>
              </a:rPr>
              <a:t> </a:t>
            </a:r>
            <a:r>
              <a:rPr lang="lv-LV" sz="2400" dirty="0">
                <a:cs typeface="Times New Roman" panose="02020603050405020304" pitchFamily="18" charset="0"/>
              </a:rPr>
              <a:t>ir informācijas</a:t>
            </a:r>
            <a:r>
              <a:rPr lang="lv-LV" sz="2400" b="1" dirty="0">
                <a:cs typeface="Times New Roman" panose="02020603050405020304" pitchFamily="18" charset="0"/>
              </a:rPr>
              <a:t> </a:t>
            </a:r>
            <a:r>
              <a:rPr lang="lv-LV" sz="2400" dirty="0">
                <a:cs typeface="Times New Roman" panose="02020603050405020304" pitchFamily="18" charset="0"/>
              </a:rPr>
              <a:t>uzskaites veids, </a:t>
            </a:r>
            <a:r>
              <a:rPr lang="lv-LV" sz="2400" dirty="0" smtClean="0">
                <a:cs typeface="Times New Roman" panose="02020603050405020304" pitchFamily="18" charset="0"/>
              </a:rPr>
              <a:t>visu </a:t>
            </a:r>
            <a:r>
              <a:rPr lang="lv-LV" sz="2400" dirty="0">
                <a:cs typeface="Times New Roman" panose="02020603050405020304" pitchFamily="18" charset="0"/>
              </a:rPr>
              <a:t>saimniecisko darījumu hronoloģiska, pilnīga, savlaicīga un sistemātiska reģistrācija un atspoguļošana grāmatvedības dokumentos un </a:t>
            </a:r>
            <a:r>
              <a:rPr lang="lv-LV" sz="2400" dirty="0" smtClean="0">
                <a:cs typeface="Times New Roman" panose="02020603050405020304" pitchFamily="18" charset="0"/>
              </a:rPr>
              <a:t>reģistros.</a:t>
            </a:r>
          </a:p>
          <a:p>
            <a:pPr marL="0" indent="0" algn="just">
              <a:buNone/>
            </a:pPr>
            <a:endParaRPr lang="lv-LV" sz="2400" dirty="0" smtClean="0">
              <a:cs typeface="Times New Roman" panose="02020603050405020304" pitchFamily="18" charset="0"/>
            </a:endParaRPr>
          </a:p>
          <a:p>
            <a:pPr marL="0" indent="0" algn="just">
              <a:buNone/>
            </a:pPr>
            <a:r>
              <a:rPr lang="lv-LV" sz="2400" b="1" dirty="0"/>
              <a:t>Grāmatvedība</a:t>
            </a:r>
            <a:r>
              <a:rPr lang="lv-LV" sz="2400" dirty="0"/>
              <a:t> ir uzņēmuma finansiāli saimnieciskās darbības vienlaidu nepārtrauktā </a:t>
            </a:r>
            <a:r>
              <a:rPr lang="lv-LV" sz="2400" dirty="0" smtClean="0"/>
              <a:t>uzskaites </a:t>
            </a:r>
            <a:r>
              <a:rPr lang="lv-LV" sz="2400" dirty="0"/>
              <a:t>un kontroles </a:t>
            </a:r>
            <a:r>
              <a:rPr lang="lv-LV" sz="2400" dirty="0" smtClean="0"/>
              <a:t>sistēma.</a:t>
            </a:r>
            <a:endParaRPr lang="lv-LV" sz="2400" dirty="0">
              <a:cs typeface="Times New Roman" panose="02020603050405020304" pitchFamily="18" charset="0"/>
            </a:endParaRPr>
          </a:p>
        </p:txBody>
      </p:sp>
      <p:sp>
        <p:nvSpPr>
          <p:cNvPr id="5" name="Virsraksts 4"/>
          <p:cNvSpPr>
            <a:spLocks noGrp="1"/>
          </p:cNvSpPr>
          <p:nvPr>
            <p:ph type="ctrTitle"/>
          </p:nvPr>
        </p:nvSpPr>
        <p:spPr>
          <a:xfrm>
            <a:off x="755576" y="476673"/>
            <a:ext cx="7272808" cy="936106"/>
          </a:xfrm>
        </p:spPr>
        <p:txBody>
          <a:bodyPr>
            <a:normAutofit/>
          </a:bodyPr>
          <a:lstStyle/>
          <a:p>
            <a:r>
              <a:rPr lang="lv-LV" sz="4000" dirty="0" smtClean="0"/>
              <a:t>Grāmatvedība</a:t>
            </a:r>
            <a:endParaRPr lang="lv-LV" sz="4000" dirty="0"/>
          </a:p>
        </p:txBody>
      </p:sp>
    </p:spTree>
    <p:extLst>
      <p:ext uri="{BB962C8B-B14F-4D97-AF65-F5344CB8AC3E}">
        <p14:creationId xmlns:p14="http://schemas.microsoft.com/office/powerpoint/2010/main" val="32521196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lstStyle/>
          <a:p>
            <a:pPr marL="0" marR="0" indent="0" algn="just">
              <a:lnSpc>
                <a:spcPct val="150000"/>
              </a:lnSpc>
              <a:spcBef>
                <a:spcPts val="0"/>
              </a:spcBef>
              <a:spcAft>
                <a:spcPts val="0"/>
              </a:spcAft>
              <a:buNone/>
            </a:pPr>
            <a:r>
              <a:rPr lang="lv-LV" dirty="0" smtClean="0">
                <a:solidFill>
                  <a:srgbClr val="343A40"/>
                </a:solidFill>
                <a:latin typeface="times new roman"/>
              </a:rPr>
              <a:t> </a:t>
            </a:r>
            <a:r>
              <a:rPr lang="lv-LV" sz="2400" dirty="0" smtClean="0">
                <a:cs typeface="Times New Roman" panose="02020603050405020304" pitchFamily="18" charset="0"/>
              </a:rPr>
              <a:t>Mūsdienās</a:t>
            </a:r>
            <a:r>
              <a:rPr lang="lv-LV" sz="2400" dirty="0">
                <a:cs typeface="Times New Roman" panose="02020603050405020304" pitchFamily="18" charset="0"/>
              </a:rPr>
              <a:t> </a:t>
            </a:r>
            <a:r>
              <a:rPr lang="lv-LV" sz="2400" b="1" dirty="0">
                <a:cs typeface="Times New Roman" panose="02020603050405020304" pitchFamily="18" charset="0"/>
              </a:rPr>
              <a:t>grāmatvedību</a:t>
            </a:r>
            <a:r>
              <a:rPr lang="lv-LV" sz="2400" dirty="0">
                <a:cs typeface="Times New Roman" panose="02020603050405020304" pitchFamily="18" charset="0"/>
              </a:rPr>
              <a:t> izprot kā</a:t>
            </a:r>
            <a:r>
              <a:rPr lang="lv-LV" sz="2400" dirty="0" smtClean="0">
                <a:cs typeface="Times New Roman" panose="02020603050405020304" pitchFamily="18" charset="0"/>
              </a:rPr>
              <a:t>:</a:t>
            </a:r>
          </a:p>
          <a:p>
            <a:pPr marL="0" marR="0" indent="0" algn="just">
              <a:lnSpc>
                <a:spcPct val="150000"/>
              </a:lnSpc>
              <a:spcBef>
                <a:spcPts val="0"/>
              </a:spcBef>
              <a:spcAft>
                <a:spcPts val="0"/>
              </a:spcAft>
              <a:buNone/>
            </a:pPr>
            <a:r>
              <a:rPr lang="lv-LV" sz="2400" dirty="0" smtClean="0">
                <a:cs typeface="Times New Roman" panose="02020603050405020304" pitchFamily="18" charset="0"/>
              </a:rPr>
              <a:t>         uzņēmuma </a:t>
            </a:r>
            <a:r>
              <a:rPr lang="lv-LV" sz="2400" dirty="0">
                <a:cs typeface="Times New Roman" panose="02020603050405020304" pitchFamily="18" charset="0"/>
              </a:rPr>
              <a:t>pārvaldes struktūrvienību;</a:t>
            </a:r>
          </a:p>
          <a:p>
            <a:pPr marL="457200" lvl="1" indent="0" algn="just">
              <a:lnSpc>
                <a:spcPct val="150000"/>
              </a:lnSpc>
              <a:spcBef>
                <a:spcPts val="0"/>
              </a:spcBef>
              <a:buNone/>
            </a:pPr>
            <a:r>
              <a:rPr lang="lv-LV" dirty="0" smtClean="0">
                <a:cs typeface="Times New Roman" panose="02020603050405020304" pitchFamily="18" charset="0"/>
              </a:rPr>
              <a:t>   cilvēku </a:t>
            </a:r>
            <a:r>
              <a:rPr lang="lv-LV" dirty="0">
                <a:cs typeface="Times New Roman" panose="02020603050405020304" pitchFamily="18" charset="0"/>
              </a:rPr>
              <a:t>profesionālās darbības nozari;</a:t>
            </a:r>
          </a:p>
          <a:p>
            <a:pPr marL="457200" lvl="1" indent="0" algn="just">
              <a:lnSpc>
                <a:spcPct val="150000"/>
              </a:lnSpc>
              <a:spcBef>
                <a:spcPts val="0"/>
              </a:spcBef>
              <a:buNone/>
            </a:pPr>
            <a:r>
              <a:rPr lang="lv-LV" dirty="0" smtClean="0">
                <a:cs typeface="Times New Roman" panose="02020603050405020304" pitchFamily="18" charset="0"/>
              </a:rPr>
              <a:t>   ekonomikas </a:t>
            </a:r>
            <a:r>
              <a:rPr lang="lv-LV" dirty="0">
                <a:cs typeface="Times New Roman" panose="02020603050405020304" pitchFamily="18" charset="0"/>
              </a:rPr>
              <a:t>zinātnes apakšnozari;</a:t>
            </a:r>
          </a:p>
          <a:p>
            <a:pPr marL="457200" lvl="1" indent="0" algn="just">
              <a:lnSpc>
                <a:spcPct val="150000"/>
              </a:lnSpc>
              <a:spcBef>
                <a:spcPts val="0"/>
              </a:spcBef>
              <a:buNone/>
            </a:pPr>
            <a:r>
              <a:rPr lang="lv-LV" dirty="0" smtClean="0">
                <a:cs typeface="Times New Roman" panose="02020603050405020304" pitchFamily="18" charset="0"/>
              </a:rPr>
              <a:t>   ekonomiskās informācijas uzkrāšanas līdzekli un sistēmu;</a:t>
            </a:r>
          </a:p>
          <a:p>
            <a:pPr marL="457200" lvl="1" indent="0" algn="just">
              <a:lnSpc>
                <a:spcPct val="150000"/>
              </a:lnSpc>
              <a:spcBef>
                <a:spcPts val="0"/>
              </a:spcBef>
              <a:buNone/>
            </a:pPr>
            <a:r>
              <a:rPr lang="lv-LV" dirty="0" smtClean="0">
                <a:cs typeface="Times New Roman" panose="02020603050405020304" pitchFamily="18" charset="0"/>
              </a:rPr>
              <a:t>   tautsaimniecības uzskaites veidu.</a:t>
            </a:r>
          </a:p>
          <a:p>
            <a:endParaRPr lang="lv-LV" sz="2400" dirty="0">
              <a:latin typeface="Times New Roman" panose="02020603050405020304" pitchFamily="18" charset="0"/>
              <a:cs typeface="Times New Roman" panose="02020603050405020304" pitchFamily="18" charset="0"/>
            </a:endParaRPr>
          </a:p>
        </p:txBody>
      </p:sp>
      <p:sp>
        <p:nvSpPr>
          <p:cNvPr id="5" name="Virsraksts 4"/>
          <p:cNvSpPr>
            <a:spLocks noGrp="1"/>
          </p:cNvSpPr>
          <p:nvPr>
            <p:ph type="ctrTitle"/>
          </p:nvPr>
        </p:nvSpPr>
        <p:spPr>
          <a:xfrm>
            <a:off x="628650" y="404665"/>
            <a:ext cx="6931683" cy="1008114"/>
          </a:xfrm>
        </p:spPr>
        <p:txBody>
          <a:bodyPr>
            <a:normAutofit/>
          </a:bodyPr>
          <a:lstStyle/>
          <a:p>
            <a:r>
              <a:rPr lang="lv-LV" sz="4000" dirty="0">
                <a:solidFill>
                  <a:prstClr val="black"/>
                </a:solidFill>
              </a:rPr>
              <a:t>Grāmatvedība</a:t>
            </a:r>
            <a:endParaRPr lang="lv-LV" sz="4000" dirty="0"/>
          </a:p>
        </p:txBody>
      </p:sp>
    </p:spTree>
    <p:extLst>
      <p:ext uri="{BB962C8B-B14F-4D97-AF65-F5344CB8AC3E}">
        <p14:creationId xmlns:p14="http://schemas.microsoft.com/office/powerpoint/2010/main" val="37954733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lstStyle/>
          <a:p>
            <a:pPr marL="0" lvl="0" indent="0" algn="ctr">
              <a:buNone/>
            </a:pPr>
            <a:r>
              <a:rPr lang="lv-LV" sz="2900" dirty="0" smtClean="0">
                <a:solidFill>
                  <a:prstClr val="black"/>
                </a:solidFill>
                <a:latin typeface="Times New Roman" panose="02020603050405020304" pitchFamily="18" charset="0"/>
                <a:cs typeface="Times New Roman" panose="02020603050405020304" pitchFamily="18" charset="0"/>
              </a:rPr>
              <a:t> </a:t>
            </a:r>
            <a:r>
              <a:rPr lang="lv-LV" sz="4000" dirty="0" smtClean="0">
                <a:solidFill>
                  <a:prstClr val="black"/>
                </a:solidFill>
                <a:latin typeface="+mj-lt"/>
                <a:cs typeface="Times New Roman" panose="02020603050405020304" pitchFamily="18" charset="0"/>
              </a:rPr>
              <a:t>Kas </a:t>
            </a:r>
            <a:r>
              <a:rPr lang="lv-LV" sz="4000" dirty="0">
                <a:solidFill>
                  <a:prstClr val="black"/>
                </a:solidFill>
                <a:latin typeface="+mj-lt"/>
                <a:cs typeface="Times New Roman" panose="02020603050405020304" pitchFamily="18" charset="0"/>
              </a:rPr>
              <a:t>ir grāmatvedības </a:t>
            </a:r>
            <a:endParaRPr lang="lv-LV" sz="4000" dirty="0" smtClean="0">
              <a:solidFill>
                <a:prstClr val="black"/>
              </a:solidFill>
              <a:latin typeface="+mj-lt"/>
              <a:cs typeface="Times New Roman" panose="02020603050405020304" pitchFamily="18" charset="0"/>
            </a:endParaRPr>
          </a:p>
          <a:p>
            <a:pPr marL="0" lvl="0" indent="0" algn="ctr">
              <a:buNone/>
            </a:pPr>
            <a:r>
              <a:rPr lang="lv-LV" sz="4000" dirty="0" smtClean="0">
                <a:solidFill>
                  <a:prstClr val="black"/>
                </a:solidFill>
                <a:latin typeface="+mj-lt"/>
                <a:cs typeface="Times New Roman" panose="02020603050405020304" pitchFamily="18" charset="0"/>
              </a:rPr>
              <a:t>attaisnojuma </a:t>
            </a:r>
          </a:p>
          <a:p>
            <a:pPr marL="0" lvl="0" indent="0" algn="ctr">
              <a:buNone/>
            </a:pPr>
            <a:r>
              <a:rPr lang="lv-LV" sz="4000" dirty="0" smtClean="0">
                <a:solidFill>
                  <a:prstClr val="black"/>
                </a:solidFill>
                <a:latin typeface="+mj-lt"/>
                <a:cs typeface="Times New Roman" panose="02020603050405020304" pitchFamily="18" charset="0"/>
              </a:rPr>
              <a:t>dokuments</a:t>
            </a:r>
            <a:r>
              <a:rPr lang="lv-LV" sz="4000" dirty="0">
                <a:solidFill>
                  <a:prstClr val="black"/>
                </a:solidFill>
                <a:latin typeface="+mj-lt"/>
                <a:cs typeface="Times New Roman" panose="02020603050405020304" pitchFamily="18" charset="0"/>
              </a:rPr>
              <a:t>?</a:t>
            </a:r>
          </a:p>
          <a:p>
            <a:endParaRPr lang="lv-LV" dirty="0"/>
          </a:p>
        </p:txBody>
      </p:sp>
    </p:spTree>
    <p:extLst>
      <p:ext uri="{BB962C8B-B14F-4D97-AF65-F5344CB8AC3E}">
        <p14:creationId xmlns:p14="http://schemas.microsoft.com/office/powerpoint/2010/main" val="6497062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buNone/>
            </a:pPr>
            <a:r>
              <a:rPr lang="lv-LV" sz="2400" b="1" dirty="0" smtClean="0">
                <a:cs typeface="Times New Roman" panose="02020603050405020304" pitchFamily="18" charset="0"/>
              </a:rPr>
              <a:t>Grāmatvedības attaisnojuma dokuments</a:t>
            </a:r>
          </a:p>
          <a:p>
            <a:pPr marL="0" indent="0">
              <a:buNone/>
            </a:pPr>
            <a:endParaRPr lang="lv-LV" sz="2400" b="1" dirty="0" smtClean="0">
              <a:cs typeface="Times New Roman" panose="02020603050405020304" pitchFamily="18" charset="0"/>
            </a:endParaRPr>
          </a:p>
          <a:p>
            <a:r>
              <a:rPr lang="lv-LV" sz="2400" dirty="0" smtClean="0">
                <a:cs typeface="Times New Roman" panose="02020603050405020304" pitchFamily="18" charset="0"/>
              </a:rPr>
              <a:t>Tas </a:t>
            </a:r>
            <a:r>
              <a:rPr lang="lv-LV" sz="2400" dirty="0">
                <a:cs typeface="Times New Roman" panose="02020603050405020304" pitchFamily="18" charset="0"/>
              </a:rPr>
              <a:t>ir dokuments, kurš apliecina saimnieciskā darījuma esamību (faktu, ka ir noticis saimnieciskais darījums). </a:t>
            </a:r>
            <a:r>
              <a:rPr lang="lv-LV" sz="2400" dirty="0" smtClean="0">
                <a:cs typeface="Times New Roman" panose="02020603050405020304" pitchFamily="18" charset="0"/>
              </a:rPr>
              <a:t>To var </a:t>
            </a:r>
            <a:r>
              <a:rPr lang="lv-LV" sz="2400" dirty="0">
                <a:cs typeface="Times New Roman" panose="02020603050405020304" pitchFamily="18" charset="0"/>
              </a:rPr>
              <a:t>saukt arī par pirmdokumentu. </a:t>
            </a:r>
            <a:endParaRPr lang="lv-LV" sz="2400" dirty="0" smtClean="0">
              <a:cs typeface="Times New Roman" panose="02020603050405020304" pitchFamily="18" charset="0"/>
            </a:endParaRPr>
          </a:p>
          <a:p>
            <a:endParaRPr lang="lv-LV" sz="2400" dirty="0" smtClean="0">
              <a:cs typeface="Times New Roman" panose="02020603050405020304" pitchFamily="18" charset="0"/>
            </a:endParaRPr>
          </a:p>
          <a:p>
            <a:r>
              <a:rPr lang="lv-LV" sz="2400" dirty="0" smtClean="0">
                <a:cs typeface="Times New Roman" panose="02020603050405020304" pitchFamily="18" charset="0"/>
              </a:rPr>
              <a:t>Piemēram</a:t>
            </a:r>
            <a:r>
              <a:rPr lang="lv-LV" sz="2400" dirty="0">
                <a:cs typeface="Times New Roman" panose="02020603050405020304" pitchFamily="18" charset="0"/>
              </a:rPr>
              <a:t>, kredītiestāde aprēķina bankas komisiju (attaisnojuma dokuments ir bankas izraksts), uzņēmums nopērk preces no cita uzņēmuma (attaisnojuma dokuments ir nodokļa rēķins, pavadzīme</a:t>
            </a:r>
            <a:r>
              <a:rPr lang="lv-LV" sz="2400" dirty="0" smtClean="0">
                <a:cs typeface="Times New Roman" panose="02020603050405020304" pitchFamily="18" charset="0"/>
              </a:rPr>
              <a:t>).</a:t>
            </a:r>
            <a:endParaRPr lang="lv-LV" sz="2400" dirty="0"/>
          </a:p>
        </p:txBody>
      </p:sp>
      <p:sp>
        <p:nvSpPr>
          <p:cNvPr id="5" name="Virsraksts 4"/>
          <p:cNvSpPr>
            <a:spLocks noGrp="1"/>
          </p:cNvSpPr>
          <p:nvPr>
            <p:ph type="ctrTitle"/>
          </p:nvPr>
        </p:nvSpPr>
        <p:spPr>
          <a:xfrm>
            <a:off x="755576" y="476673"/>
            <a:ext cx="6804757" cy="936106"/>
          </a:xfrm>
        </p:spPr>
        <p:txBody>
          <a:bodyPr>
            <a:norm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4552320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Virsraksts 5"/>
          <p:cNvSpPr>
            <a:spLocks noGrp="1"/>
          </p:cNvSpPr>
          <p:nvPr>
            <p:ph type="title"/>
          </p:nvPr>
        </p:nvSpPr>
        <p:spPr/>
        <p:txBody>
          <a:bodyPr/>
          <a:lstStyle/>
          <a:p>
            <a:r>
              <a:rPr lang="lv-LV" sz="1600" dirty="0">
                <a:latin typeface="+mn-lt"/>
                <a:hlinkClick r:id="rId2"/>
              </a:rPr>
              <a:t>https://</a:t>
            </a:r>
            <a:r>
              <a:rPr lang="lv-LV" sz="1600" dirty="0" smtClean="0">
                <a:latin typeface="+mn-lt"/>
                <a:hlinkClick r:id="rId2"/>
              </a:rPr>
              <a:t>www.latinsoft.lv/gramatvedibas-attaisnojuma-dokumentu-butiba-klasifikacija-un-saturs</a:t>
            </a:r>
            <a:r>
              <a:rPr lang="lv-LV" sz="1600" dirty="0" smtClean="0">
                <a:latin typeface="+mn-lt"/>
              </a:rPr>
              <a:t> </a:t>
            </a:r>
            <a:endParaRPr lang="lv-LV" sz="1600" dirty="0">
              <a:latin typeface="+mn-lt"/>
            </a:endParaRPr>
          </a:p>
        </p:txBody>
      </p:sp>
      <p:pic>
        <p:nvPicPr>
          <p:cNvPr id="8" name="Attēla vietturis 7" descr="1. attēls.   Grāmatvedības dokumentu klasifikācija"/>
          <p:cNvPicPr>
            <a:picLocks noGrp="1"/>
          </p:cNvPicPr>
          <p:nvPr>
            <p:ph type="pic" idx="1"/>
          </p:nvPr>
        </p:nvPicPr>
        <p:blipFill>
          <a:blip r:embed="rId3">
            <a:extLst>
              <a:ext uri="{28A0092B-C50C-407E-A947-70E740481C1C}">
                <a14:useLocalDpi xmlns:a14="http://schemas.microsoft.com/office/drawing/2010/main" val="0"/>
              </a:ext>
            </a:extLst>
          </a:blip>
          <a:srcRect l="2718" r="2718"/>
          <a:stretch>
            <a:fillRect/>
          </a:stretch>
        </p:blipFill>
        <p:spPr bwMode="auto">
          <a:xfrm>
            <a:off x="539552" y="836712"/>
            <a:ext cx="7128792" cy="3528392"/>
          </a:xfrm>
          <a:prstGeom prst="rect">
            <a:avLst/>
          </a:prstGeom>
          <a:noFill/>
          <a:ln>
            <a:noFill/>
          </a:ln>
        </p:spPr>
      </p:pic>
    </p:spTree>
    <p:extLst>
      <p:ext uri="{BB962C8B-B14F-4D97-AF65-F5344CB8AC3E}">
        <p14:creationId xmlns:p14="http://schemas.microsoft.com/office/powerpoint/2010/main" val="39814418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r>
              <a:rPr lang="lv-LV" sz="2400" dirty="0">
                <a:cs typeface="Times New Roman" panose="02020603050405020304" pitchFamily="18" charset="0"/>
              </a:rPr>
              <a:t>Pamatojoties uz attaisnojuma dokumentiem, grāmatvedis reģistrē (iegrāmato) darījumus (darbības) grāmatvedības </a:t>
            </a:r>
            <a:r>
              <a:rPr lang="lv-LV" sz="2400" dirty="0" smtClean="0">
                <a:cs typeface="Times New Roman" panose="02020603050405020304" pitchFamily="18" charset="0"/>
              </a:rPr>
              <a:t>reģistros.</a:t>
            </a:r>
          </a:p>
          <a:p>
            <a:endParaRPr lang="lv-LV" sz="2400" dirty="0" smtClean="0">
              <a:cs typeface="Times New Roman" panose="02020603050405020304" pitchFamily="18" charset="0"/>
            </a:endParaRPr>
          </a:p>
          <a:p>
            <a:endParaRPr lang="lv-LV" sz="2400" dirty="0">
              <a:cs typeface="Times New Roman" panose="02020603050405020304" pitchFamily="18" charset="0"/>
            </a:endParaRPr>
          </a:p>
          <a:p>
            <a:r>
              <a:rPr lang="lv-LV" sz="2400" dirty="0" smtClean="0">
                <a:cs typeface="Times New Roman" panose="02020603050405020304" pitchFamily="18" charset="0"/>
              </a:rPr>
              <a:t>Lai </a:t>
            </a:r>
            <a:r>
              <a:rPr lang="lv-LV" sz="2400" dirty="0">
                <a:cs typeface="Times New Roman" panose="02020603050405020304" pitchFamily="18" charset="0"/>
              </a:rPr>
              <a:t>dokumentu būtu tiesības izmantot par grāmatvedības attaisnojuma dokumentu, attiecīgajam dokumentam jāsatur noteikti rekvizīti un </a:t>
            </a:r>
            <a:r>
              <a:rPr lang="lv-LV" sz="2400" dirty="0" smtClean="0">
                <a:cs typeface="Times New Roman" panose="02020603050405020304" pitchFamily="18" charset="0"/>
              </a:rPr>
              <a:t>informācija.</a:t>
            </a:r>
            <a:endParaRPr lang="lv-LV" sz="2400" dirty="0">
              <a:cs typeface="Times New Roman" panose="02020603050405020304" pitchFamily="18" charset="0"/>
            </a:endParaRPr>
          </a:p>
        </p:txBody>
      </p:sp>
      <p:sp>
        <p:nvSpPr>
          <p:cNvPr id="5" name="Virsraksts 4"/>
          <p:cNvSpPr>
            <a:spLocks noGrp="1"/>
          </p:cNvSpPr>
          <p:nvPr>
            <p:ph type="ctrTitle"/>
          </p:nvPr>
        </p:nvSpPr>
        <p:spPr>
          <a:xfrm>
            <a:off x="628650" y="764707"/>
            <a:ext cx="6931683" cy="648071"/>
          </a:xfrm>
        </p:spPr>
        <p:txBody>
          <a:bodyPr>
            <a:norm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131099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lgn="just">
              <a:buNone/>
            </a:pPr>
            <a:r>
              <a:rPr lang="lv-LV" sz="2400" b="1" dirty="0" smtClean="0">
                <a:cs typeface="Times New Roman" panose="02020603050405020304" pitchFamily="18" charset="0"/>
              </a:rPr>
              <a:t>Attaisnojuma </a:t>
            </a:r>
            <a:r>
              <a:rPr lang="lv-LV" sz="2400" b="1" dirty="0">
                <a:cs typeface="Times New Roman" panose="02020603050405020304" pitchFamily="18" charset="0"/>
              </a:rPr>
              <a:t>dokumenti pamatā ir </a:t>
            </a:r>
            <a:r>
              <a:rPr lang="lv-LV" sz="2400" b="1" dirty="0" smtClean="0">
                <a:cs typeface="Times New Roman" panose="02020603050405020304" pitchFamily="18" charset="0"/>
              </a:rPr>
              <a:t>nepieciešami: </a:t>
            </a:r>
          </a:p>
          <a:p>
            <a:pPr marL="0" indent="0" algn="just">
              <a:buNone/>
            </a:pPr>
            <a:endParaRPr lang="lv-LV" sz="2400" dirty="0" smtClean="0">
              <a:cs typeface="Times New Roman" panose="02020603050405020304" pitchFamily="18" charset="0"/>
            </a:endParaRPr>
          </a:p>
          <a:p>
            <a:pPr algn="just"/>
            <a:r>
              <a:rPr lang="lv-LV" sz="2400" dirty="0" smtClean="0">
                <a:cs typeface="Times New Roman" panose="02020603050405020304" pitchFamily="18" charset="0"/>
              </a:rPr>
              <a:t>lai Valsts </a:t>
            </a:r>
            <a:r>
              <a:rPr lang="lv-LV" sz="2400" dirty="0">
                <a:cs typeface="Times New Roman" panose="02020603050405020304" pitchFamily="18" charset="0"/>
              </a:rPr>
              <a:t>ieņēmumu dienestam varētu pierādīt, ka uzņēmums ir pareizi aprēķinājis </a:t>
            </a:r>
            <a:r>
              <a:rPr lang="lv-LV" sz="2400" dirty="0" smtClean="0">
                <a:cs typeface="Times New Roman" panose="02020603050405020304" pitchFamily="18" charset="0"/>
              </a:rPr>
              <a:t>nodokļus</a:t>
            </a:r>
            <a:r>
              <a:rPr lang="lv-LV" sz="2400" dirty="0">
                <a:cs typeface="Times New Roman" panose="02020603050405020304" pitchFamily="18" charset="0"/>
              </a:rPr>
              <a:t>;</a:t>
            </a:r>
            <a:endParaRPr lang="lv-LV" sz="2400" dirty="0" smtClean="0">
              <a:cs typeface="Times New Roman" panose="02020603050405020304" pitchFamily="18" charset="0"/>
            </a:endParaRPr>
          </a:p>
          <a:p>
            <a:pPr algn="just"/>
            <a:endParaRPr lang="lv-LV" sz="2400" dirty="0" smtClean="0">
              <a:cs typeface="Times New Roman" panose="02020603050405020304" pitchFamily="18" charset="0"/>
            </a:endParaRPr>
          </a:p>
          <a:p>
            <a:pPr algn="just"/>
            <a:r>
              <a:rPr lang="lv-LV" sz="2400" dirty="0" smtClean="0">
                <a:cs typeface="Times New Roman" panose="02020603050405020304" pitchFamily="18" charset="0"/>
              </a:rPr>
              <a:t>lai </a:t>
            </a:r>
            <a:r>
              <a:rPr lang="lv-LV" sz="2400" dirty="0">
                <a:cs typeface="Times New Roman" panose="02020603050405020304" pitchFamily="18" charset="0"/>
              </a:rPr>
              <a:t>darījumu partnerim varētu pierādīt, ka uzņēmums ir piegādājis preces, sniedzis pakalpojumus vai samaksājis par precēm un </a:t>
            </a:r>
            <a:r>
              <a:rPr lang="lv-LV" sz="2400" dirty="0" smtClean="0">
                <a:cs typeface="Times New Roman" panose="02020603050405020304" pitchFamily="18" charset="0"/>
              </a:rPr>
              <a:t>pakalpojumiem.</a:t>
            </a:r>
            <a:endParaRPr lang="lv-LV" sz="2400" dirty="0">
              <a:cs typeface="Times New Roman" panose="02020603050405020304" pitchFamily="18" charset="0"/>
            </a:endParaRPr>
          </a:p>
        </p:txBody>
      </p:sp>
      <p:sp>
        <p:nvSpPr>
          <p:cNvPr id="5" name="Virsraksts 4"/>
          <p:cNvSpPr>
            <a:spLocks noGrp="1"/>
          </p:cNvSpPr>
          <p:nvPr>
            <p:ph type="ctrTitle"/>
          </p:nvPr>
        </p:nvSpPr>
        <p:spPr>
          <a:xfrm>
            <a:off x="755576" y="763824"/>
            <a:ext cx="6768752" cy="648071"/>
          </a:xfrm>
        </p:spPr>
        <p:txBody>
          <a:bodyPr>
            <a:no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10175859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buNone/>
            </a:pPr>
            <a:r>
              <a:rPr lang="lv-LV" sz="2400" b="1" dirty="0" smtClean="0">
                <a:cs typeface="Times New Roman" panose="02020603050405020304" pitchFamily="18" charset="0"/>
              </a:rPr>
              <a:t>Katram </a:t>
            </a:r>
            <a:r>
              <a:rPr lang="lv-LV" sz="2400" b="1" dirty="0">
                <a:cs typeface="Times New Roman" panose="02020603050405020304" pitchFamily="18" charset="0"/>
              </a:rPr>
              <a:t>uzņēmumam ir jākārto </a:t>
            </a:r>
            <a:r>
              <a:rPr lang="lv-LV" sz="2400" b="1" dirty="0" smtClean="0">
                <a:cs typeface="Times New Roman" panose="02020603050405020304" pitchFamily="18" charset="0"/>
              </a:rPr>
              <a:t>grāmatvedība:</a:t>
            </a:r>
          </a:p>
          <a:p>
            <a:endParaRPr lang="lv-LV" sz="2400" dirty="0">
              <a:cs typeface="Times New Roman" panose="02020603050405020304" pitchFamily="18" charset="0"/>
            </a:endParaRPr>
          </a:p>
          <a:p>
            <a:pPr algn="just"/>
            <a:r>
              <a:rPr lang="lv-LV" sz="2400" dirty="0" smtClean="0">
                <a:cs typeface="Times New Roman" panose="02020603050405020304" pitchFamily="18" charset="0"/>
              </a:rPr>
              <a:t> lai </a:t>
            </a:r>
            <a:r>
              <a:rPr lang="lv-LV" sz="2400" dirty="0">
                <a:cs typeface="Times New Roman" panose="02020603050405020304" pitchFamily="18" charset="0"/>
              </a:rPr>
              <a:t>grāmatvedības reģistros iegrāmatotu darījumu (notikumu), ir nepieciešams noteiktām prasībām atbilstošs dokuments, kurš apliecina, ka darījums vai notikums ir noticis</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ja </a:t>
            </a:r>
            <a:r>
              <a:rPr lang="lv-LV" sz="2400" dirty="0">
                <a:cs typeface="Times New Roman" panose="02020603050405020304" pitchFamily="18" charset="0"/>
              </a:rPr>
              <a:t>dokuments neatbilst noteiktām prasībām, tad grāmatvedim nav tiesības iegrāmatot darījumu, pat ja darījums ir </a:t>
            </a:r>
            <a:r>
              <a:rPr lang="lv-LV" sz="2400" dirty="0" smtClean="0">
                <a:cs typeface="Times New Roman" panose="02020603050405020304" pitchFamily="18" charset="0"/>
              </a:rPr>
              <a:t>noticis</a:t>
            </a:r>
            <a:r>
              <a:rPr lang="lv-LV" sz="2400" dirty="0" smtClean="0"/>
              <a:t>.</a:t>
            </a:r>
            <a:endParaRPr lang="lv-LV" sz="2400" dirty="0"/>
          </a:p>
        </p:txBody>
      </p:sp>
      <p:sp>
        <p:nvSpPr>
          <p:cNvPr id="5" name="Virsraksts 4"/>
          <p:cNvSpPr>
            <a:spLocks noGrp="1"/>
          </p:cNvSpPr>
          <p:nvPr>
            <p:ph type="ctrTitle"/>
          </p:nvPr>
        </p:nvSpPr>
        <p:spPr>
          <a:xfrm>
            <a:off x="643005" y="548680"/>
            <a:ext cx="6931683" cy="648071"/>
          </a:xfrm>
        </p:spPr>
        <p:txBody>
          <a:bodyPr>
            <a:norm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25675649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4000" dirty="0">
                <a:solidFill>
                  <a:prstClr val="black"/>
                </a:solidFill>
              </a:rPr>
              <a:t>Anotācija</a:t>
            </a:r>
            <a:endParaRPr lang="lv-LV" dirty="0"/>
          </a:p>
        </p:txBody>
      </p:sp>
      <p:sp>
        <p:nvSpPr>
          <p:cNvPr id="3" name="Satura vietturis 2"/>
          <p:cNvSpPr>
            <a:spLocks noGrp="1"/>
          </p:cNvSpPr>
          <p:nvPr>
            <p:ph idx="1"/>
          </p:nvPr>
        </p:nvSpPr>
        <p:spPr>
          <a:xfrm>
            <a:off x="628650" y="1412776"/>
            <a:ext cx="7886700" cy="4752528"/>
          </a:xfrm>
        </p:spPr>
        <p:txBody>
          <a:bodyPr>
            <a:normAutofit fontScale="85000" lnSpcReduction="20000"/>
          </a:bodyPr>
          <a:lstStyle/>
          <a:p>
            <a:pPr marL="0" lvl="0" indent="0">
              <a:lnSpc>
                <a:spcPct val="100000"/>
              </a:lnSpc>
              <a:spcBef>
                <a:spcPts val="0"/>
              </a:spcBef>
              <a:buNone/>
            </a:pPr>
            <a:r>
              <a:rPr lang="lv-LV" sz="2000" dirty="0">
                <a:solidFill>
                  <a:prstClr val="black"/>
                </a:solidFill>
              </a:rPr>
              <a:t>VĀRDS </a:t>
            </a:r>
            <a:r>
              <a:rPr lang="lv-LV" sz="2000" dirty="0" smtClean="0">
                <a:solidFill>
                  <a:prstClr val="black"/>
                </a:solidFill>
              </a:rPr>
              <a:t>UZVĀRDS:     </a:t>
            </a:r>
            <a:r>
              <a:rPr lang="lv-LV" sz="2000" b="1" dirty="0">
                <a:solidFill>
                  <a:prstClr val="black"/>
                </a:solidFill>
              </a:rPr>
              <a:t>Irēna </a:t>
            </a:r>
            <a:r>
              <a:rPr lang="lv-LV" sz="2000" b="1" dirty="0" smtClean="0">
                <a:solidFill>
                  <a:prstClr val="black"/>
                </a:solidFill>
              </a:rPr>
              <a:t>Putniņa</a:t>
            </a:r>
            <a:endParaRPr lang="lv-LV" sz="2000" dirty="0" smtClean="0">
              <a:solidFill>
                <a:prstClr val="black"/>
              </a:solidFill>
            </a:endParaRPr>
          </a:p>
          <a:p>
            <a:pPr marL="0" lvl="0" indent="0">
              <a:lnSpc>
                <a:spcPct val="100000"/>
              </a:lnSpc>
              <a:spcBef>
                <a:spcPts val="0"/>
              </a:spcBef>
              <a:buNone/>
            </a:pPr>
            <a:endParaRPr lang="lv-LV" sz="2000" b="1" dirty="0" smtClean="0">
              <a:solidFill>
                <a:prstClr val="black"/>
              </a:solidFill>
            </a:endParaRPr>
          </a:p>
          <a:p>
            <a:pPr marL="0" lvl="0" indent="0">
              <a:lnSpc>
                <a:spcPct val="100000"/>
              </a:lnSpc>
              <a:spcBef>
                <a:spcPts val="0"/>
              </a:spcBef>
              <a:buNone/>
            </a:pPr>
            <a:r>
              <a:rPr lang="lv-LV" sz="2000" dirty="0" smtClean="0">
                <a:solidFill>
                  <a:prstClr val="black"/>
                </a:solidFill>
              </a:rPr>
              <a:t>IZSTRĀDNES NOSAUKUMS:  </a:t>
            </a:r>
            <a:r>
              <a:rPr lang="lv-LV" sz="2000" b="1" dirty="0" smtClean="0">
                <a:solidFill>
                  <a:prstClr val="black"/>
                </a:solidFill>
              </a:rPr>
              <a:t>GRĀMATVEDĪBAS PIRMDOKUMENTI</a:t>
            </a:r>
            <a:endParaRPr lang="lv-LV" sz="2000" dirty="0" smtClean="0">
              <a:solidFill>
                <a:prstClr val="black"/>
              </a:solidFill>
            </a:endParaRPr>
          </a:p>
          <a:p>
            <a:pPr marL="0" lvl="0" indent="0">
              <a:lnSpc>
                <a:spcPct val="100000"/>
              </a:lnSpc>
              <a:spcBef>
                <a:spcPts val="0"/>
              </a:spcBef>
              <a:buNone/>
            </a:pPr>
            <a:endParaRPr lang="lv-LV" sz="2000" b="1" dirty="0" smtClean="0">
              <a:solidFill>
                <a:prstClr val="black"/>
              </a:solidFill>
            </a:endParaRPr>
          </a:p>
          <a:p>
            <a:pPr marL="0" lvl="0" indent="0" algn="just">
              <a:lnSpc>
                <a:spcPct val="100000"/>
              </a:lnSpc>
              <a:spcBef>
                <a:spcPts val="0"/>
              </a:spcBef>
              <a:buNone/>
            </a:pPr>
            <a:r>
              <a:rPr lang="lv-LV" sz="2000" dirty="0" smtClean="0">
                <a:solidFill>
                  <a:prstClr val="black"/>
                </a:solidFill>
              </a:rPr>
              <a:t>SASNIEDZAMAIS REZULTĀTS: </a:t>
            </a:r>
          </a:p>
          <a:p>
            <a:pPr marL="0" lvl="0" indent="0" algn="just">
              <a:lnSpc>
                <a:spcPct val="100000"/>
              </a:lnSpc>
              <a:spcBef>
                <a:spcPts val="0"/>
              </a:spcBef>
              <a:buNone/>
            </a:pPr>
            <a:r>
              <a:rPr lang="lv-LV" sz="2000" dirty="0" smtClean="0">
                <a:solidFill>
                  <a:prstClr val="black"/>
                </a:solidFill>
              </a:rPr>
              <a:t>iepazīstināt </a:t>
            </a:r>
            <a:r>
              <a:rPr lang="lv-LV" sz="2000" dirty="0">
                <a:solidFill>
                  <a:prstClr val="black"/>
                </a:solidFill>
              </a:rPr>
              <a:t>ar </a:t>
            </a:r>
            <a:r>
              <a:rPr lang="lv-LV" sz="2000" dirty="0" smtClean="0">
                <a:solidFill>
                  <a:prstClr val="black"/>
                </a:solidFill>
              </a:rPr>
              <a:t>grāmatvedības pirmdokumentiem;</a:t>
            </a:r>
            <a:endParaRPr lang="lv-LV" sz="2000" dirty="0">
              <a:solidFill>
                <a:prstClr val="black"/>
              </a:solidFill>
            </a:endParaRPr>
          </a:p>
          <a:p>
            <a:pPr marL="0" lvl="0" indent="0" algn="just">
              <a:spcBef>
                <a:spcPts val="0"/>
              </a:spcBef>
              <a:buNone/>
            </a:pPr>
            <a:r>
              <a:rPr lang="lv-LV" sz="2000" dirty="0">
                <a:solidFill>
                  <a:prstClr val="black"/>
                </a:solidFill>
              </a:rPr>
              <a:t>i</a:t>
            </a:r>
            <a:r>
              <a:rPr lang="lv-LV" sz="2000" dirty="0" smtClean="0">
                <a:solidFill>
                  <a:prstClr val="black"/>
                </a:solidFill>
              </a:rPr>
              <a:t>zskaidrot grāmatvedības dokumentu  </a:t>
            </a:r>
            <a:r>
              <a:rPr lang="lv-LV" sz="2000" dirty="0" smtClean="0">
                <a:solidFill>
                  <a:prstClr val="black"/>
                </a:solidFill>
                <a:cs typeface="Times New Roman" panose="02020603050405020304" pitchFamily="18" charset="0"/>
              </a:rPr>
              <a:t>veidus </a:t>
            </a:r>
            <a:r>
              <a:rPr lang="lv-LV" sz="2000" dirty="0">
                <a:solidFill>
                  <a:prstClr val="black"/>
                </a:solidFill>
                <a:cs typeface="Times New Roman" panose="02020603050405020304" pitchFamily="18" charset="0"/>
              </a:rPr>
              <a:t>un tajos ietverto </a:t>
            </a:r>
            <a:r>
              <a:rPr lang="lv-LV" sz="2000" dirty="0" smtClean="0">
                <a:solidFill>
                  <a:prstClr val="black"/>
                </a:solidFill>
                <a:cs typeface="Times New Roman" panose="02020603050405020304" pitchFamily="18" charset="0"/>
              </a:rPr>
              <a:t>informāciju;</a:t>
            </a:r>
          </a:p>
          <a:p>
            <a:pPr marL="0" lvl="0" indent="0" algn="just">
              <a:spcBef>
                <a:spcPts val="0"/>
              </a:spcBef>
              <a:buNone/>
            </a:pPr>
            <a:r>
              <a:rPr lang="lv-LV" sz="2000" dirty="0">
                <a:solidFill>
                  <a:prstClr val="black"/>
                </a:solidFill>
                <a:cs typeface="Times New Roman" panose="02020603050405020304" pitchFamily="18" charset="0"/>
              </a:rPr>
              <a:t>p</a:t>
            </a:r>
            <a:r>
              <a:rPr lang="lv-LV" sz="2000" dirty="0" smtClean="0">
                <a:solidFill>
                  <a:prstClr val="black"/>
                </a:solidFill>
                <a:cs typeface="Times New Roman" panose="02020603050405020304" pitchFamily="18" charset="0"/>
              </a:rPr>
              <a:t>askaidro </a:t>
            </a:r>
            <a:r>
              <a:rPr lang="lv-LV" sz="2000" dirty="0">
                <a:solidFill>
                  <a:prstClr val="black"/>
                </a:solidFill>
                <a:cs typeface="Times New Roman" panose="02020603050405020304" pitchFamily="18" charset="0"/>
              </a:rPr>
              <a:t>rekvizītu nozīmi un pamato dokumentu aizpildīšanas </a:t>
            </a:r>
            <a:r>
              <a:rPr lang="lv-LV" sz="2000" dirty="0" smtClean="0">
                <a:solidFill>
                  <a:prstClr val="black"/>
                </a:solidFill>
                <a:cs typeface="Times New Roman" panose="02020603050405020304" pitchFamily="18" charset="0"/>
              </a:rPr>
              <a:t>   nepieciešamību</a:t>
            </a:r>
            <a:r>
              <a:rPr lang="lv-LV" sz="2000" dirty="0">
                <a:solidFill>
                  <a:prstClr val="black"/>
                </a:solidFill>
                <a:cs typeface="Times New Roman" panose="02020603050405020304" pitchFamily="18" charset="0"/>
              </a:rPr>
              <a:t>.</a:t>
            </a:r>
          </a:p>
          <a:p>
            <a:pPr marL="0" lvl="0" indent="0" algn="just">
              <a:buNone/>
            </a:pPr>
            <a:r>
              <a:rPr lang="lv-LV" sz="2000" dirty="0" smtClean="0">
                <a:solidFill>
                  <a:prstClr val="black"/>
                </a:solidFill>
              </a:rPr>
              <a:t>MĒRĶAUDITORIJA: mācību </a:t>
            </a:r>
            <a:r>
              <a:rPr lang="lv-LV" sz="2000" dirty="0">
                <a:solidFill>
                  <a:prstClr val="black"/>
                </a:solidFill>
              </a:rPr>
              <a:t>materiāls paredzēts </a:t>
            </a:r>
            <a:r>
              <a:rPr lang="lv-LV" sz="2000" dirty="0" smtClean="0">
                <a:solidFill>
                  <a:prstClr val="black"/>
                </a:solidFill>
              </a:rPr>
              <a:t>MIP «</a:t>
            </a:r>
            <a:r>
              <a:rPr lang="lv-LV" sz="2000" dirty="0">
                <a:solidFill>
                  <a:prstClr val="black"/>
                </a:solidFill>
                <a:ea typeface="Calibri"/>
              </a:rPr>
              <a:t>Lauksaimniecības </a:t>
            </a:r>
            <a:r>
              <a:rPr lang="lv-LV" sz="2000" dirty="0" smtClean="0">
                <a:solidFill>
                  <a:prstClr val="black"/>
                </a:solidFill>
                <a:ea typeface="Calibri"/>
              </a:rPr>
              <a:t>mehanizācijas tehniķis</a:t>
            </a:r>
            <a:r>
              <a:rPr lang="lv-LV" sz="2000" dirty="0" smtClean="0">
                <a:solidFill>
                  <a:prstClr val="black"/>
                </a:solidFill>
              </a:rPr>
              <a:t>» izglītojamajiem darbam klātienē un patstāvīgajām mācībām</a:t>
            </a:r>
            <a:endParaRPr lang="lv-LV" sz="2000" dirty="0">
              <a:solidFill>
                <a:prstClr val="black"/>
              </a:solidFill>
            </a:endParaRPr>
          </a:p>
          <a:p>
            <a:pPr marL="0" lvl="0" indent="0" algn="just">
              <a:lnSpc>
                <a:spcPct val="100000"/>
              </a:lnSpc>
              <a:spcBef>
                <a:spcPts val="0"/>
              </a:spcBef>
              <a:buNone/>
            </a:pPr>
            <a:endParaRPr lang="lv-LV" sz="2000" dirty="0" smtClean="0">
              <a:solidFill>
                <a:prstClr val="black"/>
              </a:solidFill>
            </a:endParaRPr>
          </a:p>
          <a:p>
            <a:pPr marL="0" lvl="0" indent="0" algn="just">
              <a:lnSpc>
                <a:spcPct val="100000"/>
              </a:lnSpc>
              <a:spcBef>
                <a:spcPts val="0"/>
              </a:spcBef>
              <a:buNone/>
            </a:pPr>
            <a:r>
              <a:rPr lang="lv-LV" sz="2000" dirty="0" smtClean="0">
                <a:solidFill>
                  <a:prstClr val="black"/>
                </a:solidFill>
              </a:rPr>
              <a:t>METODISKO IZSTRĀDNI PRAKTISKI PIELIETOS izglītojamie</a:t>
            </a:r>
            <a:r>
              <a:rPr lang="lv-LV" sz="2000" dirty="0">
                <a:solidFill>
                  <a:prstClr val="black"/>
                </a:solidFill>
              </a:rPr>
              <a:t>, apgūstot </a:t>
            </a:r>
            <a:r>
              <a:rPr lang="lv-LV" sz="2000" dirty="0" smtClean="0">
                <a:solidFill>
                  <a:prstClr val="black"/>
                </a:solidFill>
              </a:rPr>
              <a:t>tēmu:  grāmatvedības    pamati, grāmatvedības dokumenti, to aizpildīšanas kārtība un dokumentu rekvizīti, </a:t>
            </a:r>
            <a:r>
              <a:rPr lang="lv-LV" sz="2000" dirty="0">
                <a:solidFill>
                  <a:prstClr val="black"/>
                </a:solidFill>
              </a:rPr>
              <a:t>tāpēc </a:t>
            </a:r>
            <a:r>
              <a:rPr lang="lv-LV" sz="2000" dirty="0" smtClean="0">
                <a:solidFill>
                  <a:prstClr val="black"/>
                </a:solidFill>
              </a:rPr>
              <a:t>tēma </a:t>
            </a:r>
            <a:r>
              <a:rPr lang="lv-LV" sz="2000" dirty="0">
                <a:solidFill>
                  <a:prstClr val="black"/>
                </a:solidFill>
              </a:rPr>
              <a:t>ņemta par pamatu metodiskajai izstrādnei.</a:t>
            </a:r>
          </a:p>
          <a:p>
            <a:pPr marL="0" lvl="0" indent="0" algn="just">
              <a:lnSpc>
                <a:spcPct val="100000"/>
              </a:lnSpc>
              <a:spcBef>
                <a:spcPts val="0"/>
              </a:spcBef>
              <a:buNone/>
            </a:pPr>
            <a:endParaRPr lang="lv-LV" sz="2000" dirty="0" smtClean="0">
              <a:solidFill>
                <a:prstClr val="black"/>
              </a:solidFill>
            </a:endParaRPr>
          </a:p>
          <a:p>
            <a:pPr marL="0" lvl="0" indent="0" algn="just">
              <a:lnSpc>
                <a:spcPct val="100000"/>
              </a:lnSpc>
              <a:spcBef>
                <a:spcPts val="0"/>
              </a:spcBef>
              <a:buNone/>
            </a:pPr>
            <a:r>
              <a:rPr lang="lv-LV" sz="2000" dirty="0" smtClean="0">
                <a:solidFill>
                  <a:prstClr val="black"/>
                </a:solidFill>
              </a:rPr>
              <a:t>UZSKATES UN CITI MĀCĪBU LĪDZEKĻI:</a:t>
            </a:r>
          </a:p>
          <a:p>
            <a:pPr marL="0" lvl="0" indent="0" algn="just">
              <a:lnSpc>
                <a:spcPct val="100000"/>
              </a:lnSpc>
              <a:spcBef>
                <a:spcPts val="0"/>
              </a:spcBef>
              <a:buNone/>
            </a:pPr>
            <a:r>
              <a:rPr lang="lv-LV" sz="2000" dirty="0" smtClean="0">
                <a:solidFill>
                  <a:prstClr val="black"/>
                </a:solidFill>
              </a:rPr>
              <a:t>metodiskā </a:t>
            </a:r>
            <a:r>
              <a:rPr lang="lv-LV" sz="2000" dirty="0">
                <a:solidFill>
                  <a:prstClr val="black"/>
                </a:solidFill>
              </a:rPr>
              <a:t>izstrādne sagatavota, izmantojot </a:t>
            </a:r>
            <a:r>
              <a:rPr lang="lv-LV" sz="2000" dirty="0" smtClean="0">
                <a:solidFill>
                  <a:prstClr val="black"/>
                </a:solidFill>
              </a:rPr>
              <a:t>PowerPoint programmu.</a:t>
            </a:r>
            <a:endParaRPr lang="lv-LV" sz="2000" dirty="0">
              <a:solidFill>
                <a:prstClr val="black"/>
              </a:solidFill>
            </a:endParaRPr>
          </a:p>
          <a:p>
            <a:pPr marL="0" lvl="0" indent="0" algn="just">
              <a:lnSpc>
                <a:spcPct val="100000"/>
              </a:lnSpc>
              <a:spcBef>
                <a:spcPts val="0"/>
              </a:spcBef>
              <a:buNone/>
            </a:pPr>
            <a:endParaRPr lang="lv-LV" sz="2000" dirty="0" smtClean="0">
              <a:solidFill>
                <a:prstClr val="black"/>
              </a:solidFill>
            </a:endParaRPr>
          </a:p>
          <a:p>
            <a:pPr marL="0" lvl="0" indent="0" algn="just">
              <a:lnSpc>
                <a:spcPct val="100000"/>
              </a:lnSpc>
              <a:spcBef>
                <a:spcPts val="0"/>
              </a:spcBef>
              <a:buNone/>
            </a:pPr>
            <a:r>
              <a:rPr lang="lv-LV" sz="2000" dirty="0" smtClean="0">
                <a:solidFill>
                  <a:prstClr val="black"/>
                </a:solidFill>
              </a:rPr>
              <a:t>AKTUALITĀTE/NOVITĀTE:</a:t>
            </a:r>
          </a:p>
          <a:p>
            <a:pPr marL="0" lvl="0" indent="0" algn="just">
              <a:lnSpc>
                <a:spcPct val="100000"/>
              </a:lnSpc>
              <a:spcBef>
                <a:spcPts val="0"/>
              </a:spcBef>
              <a:buNone/>
            </a:pPr>
            <a:r>
              <a:rPr lang="lv-LV" sz="2000" dirty="0" smtClean="0">
                <a:solidFill>
                  <a:prstClr val="black"/>
                </a:solidFill>
              </a:rPr>
              <a:t>personām, kas veic saimniecisko darbību, t.sk. lauksaimniekiem ir jāzina   grāmatvedības pamati, dokumentu aizpildīšanas kārtība, to rekvizīti. Prezentācijā uzskatāmi sakārtota svarīgākā informācija.</a:t>
            </a:r>
            <a:endParaRPr lang="lv-LV" sz="2000" dirty="0">
              <a:solidFill>
                <a:prstClr val="black"/>
              </a:solidFill>
            </a:endParaRPr>
          </a:p>
          <a:p>
            <a:endParaRPr lang="lv-LV" dirty="0"/>
          </a:p>
        </p:txBody>
      </p:sp>
    </p:spTree>
    <p:extLst>
      <p:ext uri="{BB962C8B-B14F-4D97-AF65-F5344CB8AC3E}">
        <p14:creationId xmlns:p14="http://schemas.microsoft.com/office/powerpoint/2010/main" val="9265635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633990" y="1628800"/>
            <a:ext cx="7886700" cy="4351338"/>
          </a:xfrm>
        </p:spPr>
        <p:txBody>
          <a:bodyPr>
            <a:noAutofit/>
          </a:bodyPr>
          <a:lstStyle/>
          <a:p>
            <a:pPr algn="just"/>
            <a:r>
              <a:rPr lang="lv-LV" sz="2400" b="1" dirty="0">
                <a:cs typeface="Times New Roman" panose="02020603050405020304" pitchFamily="18" charset="0"/>
              </a:rPr>
              <a:t>Piemēram</a:t>
            </a:r>
            <a:r>
              <a:rPr lang="lv-LV" sz="2400" dirty="0">
                <a:cs typeface="Times New Roman" panose="02020603050405020304" pitchFamily="18" charset="0"/>
              </a:rPr>
              <a:t>, uzņēmuma vadītājs vai kāds darbinieks veikalā nopērk uzņēmuma darbībai nepieciešamas kancelejas preces</a:t>
            </a:r>
            <a:r>
              <a:rPr lang="lv-LV" sz="2400" dirty="0" smtClean="0">
                <a:cs typeface="Times New Roman" panose="02020603050405020304" pitchFamily="18" charset="0"/>
              </a:rPr>
              <a:t>. </a:t>
            </a:r>
            <a:r>
              <a:rPr lang="lv-LV" sz="2400" dirty="0">
                <a:cs typeface="Times New Roman" panose="02020603050405020304" pitchFamily="18" charset="0"/>
              </a:rPr>
              <a:t>Samaksa ir skaidrā naudā, pirkuma vērtība bez pievienotās vērtības nodokļa pārsniedz 29 eiro</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 </a:t>
            </a:r>
            <a:r>
              <a:rPr lang="lv-LV" sz="2400" dirty="0">
                <a:cs typeface="Times New Roman" panose="02020603050405020304" pitchFamily="18" charset="0"/>
              </a:rPr>
              <a:t>Elektroniskā kases aparāta čeks nesatur datus par pircēju un čekam nav arī pievienots kāds cits dokuments, kurā būtu iekļauti dati par pircēju</a:t>
            </a:r>
            <a:r>
              <a:rPr lang="lv-LV" sz="2400" dirty="0" smtClean="0">
                <a:cs typeface="Times New Roman" panose="02020603050405020304" pitchFamily="18" charset="0"/>
              </a:rPr>
              <a:t>.</a:t>
            </a:r>
          </a:p>
          <a:p>
            <a:pPr algn="just"/>
            <a:r>
              <a:rPr lang="lv-LV" sz="2400" dirty="0" smtClean="0">
                <a:solidFill>
                  <a:srgbClr val="FF0000"/>
                </a:solidFill>
                <a:cs typeface="Times New Roman" panose="02020603050405020304" pitchFamily="18" charset="0"/>
              </a:rPr>
              <a:t>Diemžēl</a:t>
            </a:r>
            <a:r>
              <a:rPr lang="lv-LV" sz="2400" dirty="0">
                <a:solidFill>
                  <a:srgbClr val="FF0000"/>
                </a:solidFill>
                <a:cs typeface="Times New Roman" panose="02020603050405020304" pitchFamily="18" charset="0"/>
              </a:rPr>
              <a:t>, šādu dokumentu nav pamata uzskatīt par attaisnojuma dokumentu un darījumu nav tiesību iegrāmatot grāmatvedības reģistros</a:t>
            </a:r>
            <a:r>
              <a:rPr lang="lv-LV" sz="2400" dirty="0" smtClean="0">
                <a:solidFill>
                  <a:srgbClr val="FF0000"/>
                </a:solidFill>
                <a:cs typeface="Times New Roman" panose="02020603050405020304" pitchFamily="18" charset="0"/>
              </a:rPr>
              <a:t>.</a:t>
            </a:r>
          </a:p>
          <a:p>
            <a:pPr algn="just"/>
            <a:r>
              <a:rPr lang="lv-LV" sz="2400" dirty="0" smtClean="0">
                <a:cs typeface="Times New Roman" panose="02020603050405020304" pitchFamily="18" charset="0"/>
              </a:rPr>
              <a:t> </a:t>
            </a:r>
            <a:r>
              <a:rPr lang="lv-LV" sz="2400" dirty="0">
                <a:cs typeface="Times New Roman" panose="02020603050405020304" pitchFamily="18" charset="0"/>
              </a:rPr>
              <a:t>Lai situāciju atrisinātu, kases aparāta čekam būtu jāpievieno, </a:t>
            </a:r>
            <a:r>
              <a:rPr lang="lv-LV" sz="2400" b="1" dirty="0">
                <a:cs typeface="Times New Roman" panose="02020603050405020304" pitchFamily="18" charset="0"/>
              </a:rPr>
              <a:t>piemēram</a:t>
            </a:r>
            <a:r>
              <a:rPr lang="lv-LV" sz="2400" dirty="0">
                <a:cs typeface="Times New Roman" panose="02020603050405020304" pitchFamily="18" charset="0"/>
              </a:rPr>
              <a:t>, Kvīts EKA čekam, kurā ietverti nepieciešamie </a:t>
            </a:r>
            <a:r>
              <a:rPr lang="lv-LV" sz="2400" dirty="0" smtClean="0">
                <a:cs typeface="Times New Roman" panose="02020603050405020304" pitchFamily="18" charset="0"/>
              </a:rPr>
              <a:t>rekvizīti.</a:t>
            </a:r>
            <a:endParaRPr lang="lv-LV" sz="2400" dirty="0">
              <a:cs typeface="Times New Roman" panose="02020603050405020304" pitchFamily="18" charset="0"/>
            </a:endParaRPr>
          </a:p>
        </p:txBody>
      </p:sp>
      <p:sp>
        <p:nvSpPr>
          <p:cNvPr id="5" name="Virsraksts 4"/>
          <p:cNvSpPr>
            <a:spLocks noGrp="1"/>
          </p:cNvSpPr>
          <p:nvPr>
            <p:ph type="ctrTitle"/>
          </p:nvPr>
        </p:nvSpPr>
        <p:spPr>
          <a:xfrm>
            <a:off x="628650" y="764707"/>
            <a:ext cx="6931683" cy="648071"/>
          </a:xfrm>
        </p:spPr>
        <p:txBody>
          <a:bodyPr>
            <a:norm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1158811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buNone/>
            </a:pPr>
            <a:r>
              <a:rPr lang="lv-LV" sz="2400" b="1" dirty="0" smtClean="0">
                <a:cs typeface="Times New Roman" panose="02020603050405020304" pitchFamily="18" charset="0"/>
              </a:rPr>
              <a:t>Vispārējās </a:t>
            </a:r>
            <a:r>
              <a:rPr lang="lv-LV" sz="2400" b="1" dirty="0">
                <a:cs typeface="Times New Roman" panose="02020603050405020304" pitchFamily="18" charset="0"/>
              </a:rPr>
              <a:t>prasības </a:t>
            </a:r>
            <a:r>
              <a:rPr lang="lv-LV" sz="2400" b="1" dirty="0" smtClean="0">
                <a:cs typeface="Times New Roman" panose="02020603050405020304" pitchFamily="18" charset="0"/>
              </a:rPr>
              <a:t>attaisnojuma dokumentam</a:t>
            </a:r>
          </a:p>
          <a:p>
            <a:pPr marL="0" indent="0" algn="just">
              <a:buNone/>
            </a:pPr>
            <a:r>
              <a:rPr lang="lv-LV" sz="2400" dirty="0">
                <a:cs typeface="Times New Roman" panose="02020603050405020304" pitchFamily="18" charset="0"/>
              </a:rPr>
              <a:t>Sagatavojot dokumentu, jāpārliecinās un jānodrošina, lai dokumentam būtu juridisks spēks</a:t>
            </a:r>
            <a:r>
              <a:rPr lang="lv-LV" sz="2400" dirty="0" smtClean="0">
                <a:cs typeface="Times New Roman" panose="02020603050405020304" pitchFamily="18" charset="0"/>
              </a:rPr>
              <a:t>.</a:t>
            </a:r>
          </a:p>
          <a:p>
            <a:pPr marL="0" indent="0" algn="just">
              <a:buNone/>
            </a:pPr>
            <a:r>
              <a:rPr lang="lv-LV" sz="2400" dirty="0" smtClean="0">
                <a:cs typeface="Times New Roman" panose="02020603050405020304" pitchFamily="18" charset="0"/>
              </a:rPr>
              <a:t>Ja </a:t>
            </a:r>
            <a:r>
              <a:rPr lang="lv-LV" sz="2400" dirty="0">
                <a:cs typeface="Times New Roman" panose="02020603050405020304" pitchFamily="18" charset="0"/>
              </a:rPr>
              <a:t>sabiedrības ar ierobežotu atbildību (SIA) vārdā tiek sagatavots (parakstīts) kāds dokuments, tad būtu jāpārliecinās vai dokumenta parakstītājam ir attiecīgās tiesības (piemēram, dokuments jāparaksta valdes loceklim vai valdes pilnvarotai personai). </a:t>
            </a:r>
            <a:endParaRPr lang="lv-LV" sz="2400" dirty="0" smtClean="0">
              <a:cs typeface="Times New Roman" panose="02020603050405020304" pitchFamily="18" charset="0"/>
            </a:endParaRPr>
          </a:p>
          <a:p>
            <a:pPr marL="0" indent="0" algn="just">
              <a:buNone/>
            </a:pPr>
            <a:r>
              <a:rPr lang="lv-LV" sz="2400" dirty="0" smtClean="0">
                <a:cs typeface="Times New Roman" panose="02020603050405020304" pitchFamily="18" charset="0"/>
              </a:rPr>
              <a:t>Tāpat</a:t>
            </a:r>
            <a:r>
              <a:rPr lang="lv-LV" sz="2400" dirty="0">
                <a:cs typeface="Times New Roman" panose="02020603050405020304" pitchFamily="18" charset="0"/>
              </a:rPr>
              <a:t>, jāpārliecinās, lai tiesību normās vai SIA statūtos nebūtu kādi ierobežojumi attiecībā uz </a:t>
            </a:r>
            <a:r>
              <a:rPr lang="lv-LV" sz="2400" dirty="0" smtClean="0">
                <a:cs typeface="Times New Roman" panose="02020603050405020304" pitchFamily="18" charset="0"/>
              </a:rPr>
              <a:t>dokumenta saturu.</a:t>
            </a:r>
            <a:endParaRPr lang="lv-LV" sz="2400" dirty="0">
              <a:cs typeface="Times New Roman" panose="02020603050405020304" pitchFamily="18" charset="0"/>
            </a:endParaRPr>
          </a:p>
        </p:txBody>
      </p:sp>
      <p:sp>
        <p:nvSpPr>
          <p:cNvPr id="5" name="Virsraksts 4"/>
          <p:cNvSpPr>
            <a:spLocks noGrp="1"/>
          </p:cNvSpPr>
          <p:nvPr>
            <p:ph type="ctrTitle"/>
          </p:nvPr>
        </p:nvSpPr>
        <p:spPr>
          <a:xfrm>
            <a:off x="628650" y="548680"/>
            <a:ext cx="6931683" cy="648071"/>
          </a:xfrm>
        </p:spPr>
        <p:txBody>
          <a:bodyPr>
            <a:norm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1036201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algn="just"/>
            <a:r>
              <a:rPr lang="lv-LV" sz="2400" dirty="0">
                <a:cs typeface="Times New Roman" panose="02020603050405020304" pitchFamily="18" charset="0"/>
              </a:rPr>
              <a:t>Nepārliecinoties par fiziskās personas tiesībām parakstīt dokumentus SIA vārdā, var rasties šāda situācija</a:t>
            </a:r>
            <a:r>
              <a:rPr lang="lv-LV" sz="2400" dirty="0" smtClean="0">
                <a:cs typeface="Times New Roman" panose="02020603050405020304" pitchFamily="18" charset="0"/>
              </a:rPr>
              <a:t>.</a:t>
            </a:r>
          </a:p>
          <a:p>
            <a:pPr algn="just"/>
            <a:endParaRPr lang="lv-LV" sz="2400" dirty="0" smtClean="0">
              <a:cs typeface="Times New Roman" panose="02020603050405020304" pitchFamily="18" charset="0"/>
            </a:endParaRPr>
          </a:p>
          <a:p>
            <a:pPr algn="just"/>
            <a:r>
              <a:rPr lang="lv-LV" sz="2400" b="1" dirty="0" smtClean="0">
                <a:cs typeface="Times New Roman" panose="02020603050405020304" pitchFamily="18" charset="0"/>
              </a:rPr>
              <a:t>Piemēram</a:t>
            </a:r>
            <a:r>
              <a:rPr lang="lv-LV" sz="2400" b="1" dirty="0">
                <a:cs typeface="Times New Roman" panose="02020603050405020304" pitchFamily="18" charset="0"/>
              </a:rPr>
              <a:t>, </a:t>
            </a:r>
            <a:r>
              <a:rPr lang="lv-LV" sz="2400" dirty="0">
                <a:cs typeface="Times New Roman" panose="02020603050405020304" pitchFamily="18" charset="0"/>
              </a:rPr>
              <a:t>uzņēmums pārdod preces citam uzņēmumam.  </a:t>
            </a:r>
            <a:r>
              <a:rPr lang="lv-LV" sz="2400" dirty="0" smtClean="0">
                <a:cs typeface="Times New Roman" panose="02020603050405020304" pitchFamily="18" charset="0"/>
              </a:rPr>
              <a:t>Pēc </a:t>
            </a:r>
            <a:r>
              <a:rPr lang="lv-LV" sz="2400" dirty="0">
                <a:cs typeface="Times New Roman" panose="02020603050405020304" pitchFamily="18" charset="0"/>
              </a:rPr>
              <a:t>precēm ierodas fiziska persona, parakstās pircēja uzņēmuma vārdā, saņem preces. </a:t>
            </a:r>
            <a:endParaRPr lang="lv-LV" sz="2400" dirty="0" smtClean="0">
              <a:cs typeface="Times New Roman" panose="02020603050405020304" pitchFamily="18" charset="0"/>
            </a:endParaRPr>
          </a:p>
          <a:p>
            <a:pPr algn="just"/>
            <a:endParaRPr lang="lv-LV" sz="2400" dirty="0" smtClean="0">
              <a:cs typeface="Times New Roman" panose="02020603050405020304" pitchFamily="18" charset="0"/>
            </a:endParaRPr>
          </a:p>
          <a:p>
            <a:pPr algn="just"/>
            <a:r>
              <a:rPr lang="lv-LV" sz="2400" dirty="0" smtClean="0">
                <a:cs typeface="Times New Roman" panose="02020603050405020304" pitchFamily="18" charset="0"/>
              </a:rPr>
              <a:t>Ja </a:t>
            </a:r>
            <a:r>
              <a:rPr lang="lv-LV" sz="2400" dirty="0">
                <a:cs typeface="Times New Roman" panose="02020603050405020304" pitchFamily="18" charset="0"/>
              </a:rPr>
              <a:t>šai fiziskajai personai nav bijušas tiesības parakstīties pircēja uzņēmuma vārdā un pircējs – uzņēmums nav saņēmis preces, tad pircējam ir tiesības neatzīt šādu darījumu. </a:t>
            </a:r>
          </a:p>
        </p:txBody>
      </p:sp>
      <p:sp>
        <p:nvSpPr>
          <p:cNvPr id="5" name="Virsraksts 4"/>
          <p:cNvSpPr>
            <a:spLocks noGrp="1"/>
          </p:cNvSpPr>
          <p:nvPr>
            <p:ph type="ctrTitle"/>
          </p:nvPr>
        </p:nvSpPr>
        <p:spPr>
          <a:xfrm>
            <a:off x="628650" y="548680"/>
            <a:ext cx="6931683" cy="648071"/>
          </a:xfrm>
        </p:spPr>
        <p:txBody>
          <a:bodyPr>
            <a:no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214654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algn="just"/>
            <a:r>
              <a:rPr lang="lv-LV" sz="2400" dirty="0">
                <a:cs typeface="Times New Roman" panose="02020603050405020304" pitchFamily="18" charset="0"/>
              </a:rPr>
              <a:t>Rezultātā, pārdevējs bez maksas būs atdevis preces fiziskai personai (labākajā gadījumā var izdoties saņemt samaksu no attiecīgās fiziskās personas). </a:t>
            </a:r>
            <a:endParaRPr lang="lv-LV" sz="2400" dirty="0" smtClean="0">
              <a:cs typeface="Times New Roman" panose="02020603050405020304" pitchFamily="18" charset="0"/>
            </a:endParaRPr>
          </a:p>
          <a:p>
            <a:pPr algn="just"/>
            <a:endParaRPr lang="lv-LV" sz="2400" dirty="0" smtClean="0">
              <a:cs typeface="Times New Roman" panose="02020603050405020304" pitchFamily="18" charset="0"/>
            </a:endParaRPr>
          </a:p>
          <a:p>
            <a:pPr algn="just"/>
            <a:r>
              <a:rPr lang="lv-LV" sz="2400" dirty="0" smtClean="0">
                <a:cs typeface="Times New Roman" panose="02020603050405020304" pitchFamily="18" charset="0"/>
              </a:rPr>
              <a:t>Tāpēc</a:t>
            </a:r>
            <a:r>
              <a:rPr lang="lv-LV" sz="2400" dirty="0">
                <a:cs typeface="Times New Roman" panose="02020603050405020304" pitchFamily="18" charset="0"/>
              </a:rPr>
              <a:t>, izsniedzot preces, ir svarīgi pārliecināties par saņēmēja – fiziskās personas identitāti, kā arī svarīgi ir pārliecināties, vai saņēmējam ir tiesības saņemt preces.</a:t>
            </a:r>
          </a:p>
          <a:p>
            <a:endParaRPr lang="lv-LV" sz="2000" dirty="0">
              <a:latin typeface="Times New Roman" panose="02020603050405020304" pitchFamily="18" charset="0"/>
              <a:cs typeface="Times New Roman" panose="02020603050405020304" pitchFamily="18" charset="0"/>
            </a:endParaRPr>
          </a:p>
        </p:txBody>
      </p:sp>
      <p:sp>
        <p:nvSpPr>
          <p:cNvPr id="5" name="Virsraksts 4"/>
          <p:cNvSpPr>
            <a:spLocks noGrp="1"/>
          </p:cNvSpPr>
          <p:nvPr>
            <p:ph type="ctrTitle"/>
          </p:nvPr>
        </p:nvSpPr>
        <p:spPr>
          <a:xfrm>
            <a:off x="628650" y="764707"/>
            <a:ext cx="6931683" cy="648071"/>
          </a:xfrm>
        </p:spPr>
        <p:txBody>
          <a:bodyPr>
            <a:no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275021387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algn="just"/>
            <a:r>
              <a:rPr lang="lv-LV" sz="2400" dirty="0">
                <a:cs typeface="Times New Roman" panose="02020603050405020304" pitchFamily="18" charset="0"/>
              </a:rPr>
              <a:t>Dokuments jāraksta fiziski noturīgā veidā un tā, lai tehniski to nevarētu viegli pārlabot</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 </a:t>
            </a:r>
            <a:r>
              <a:rPr lang="lv-LV" sz="2400" b="1" dirty="0">
                <a:cs typeface="Times New Roman" panose="02020603050405020304" pitchFamily="18" charset="0"/>
              </a:rPr>
              <a:t>Piemēram</a:t>
            </a:r>
            <a:r>
              <a:rPr lang="lv-LV" sz="2400" dirty="0">
                <a:cs typeface="Times New Roman" panose="02020603050405020304" pitchFamily="18" charset="0"/>
              </a:rPr>
              <a:t>, nedrīkst dokumentu </a:t>
            </a:r>
            <a:r>
              <a:rPr lang="lv-LV" sz="2400" dirty="0" smtClean="0">
                <a:cs typeface="Times New Roman" panose="02020603050405020304" pitchFamily="18" charset="0"/>
              </a:rPr>
              <a:t>parakstīt/rakstīt </a:t>
            </a:r>
            <a:r>
              <a:rPr lang="lv-LV" sz="2400" dirty="0">
                <a:cs typeface="Times New Roman" panose="02020603050405020304" pitchFamily="18" charset="0"/>
              </a:rPr>
              <a:t>ar zīmuli</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 </a:t>
            </a:r>
            <a:r>
              <a:rPr lang="lv-LV" sz="2400" dirty="0">
                <a:cs typeface="Times New Roman" panose="02020603050405020304" pitchFamily="18" charset="0"/>
              </a:rPr>
              <a:t>Dokuments jāsagatavo tā, lai visā dokumenta glabāšanas laikā nezustu dokumentā ietvertā informācija</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 </a:t>
            </a:r>
            <a:r>
              <a:rPr lang="lv-LV" sz="2400" dirty="0">
                <a:cs typeface="Times New Roman" panose="02020603050405020304" pitchFamily="18" charset="0"/>
              </a:rPr>
              <a:t>Dokumentā ietvertās informācijas saglabāšana ir atkarīgā arī no apstākļiem, kādos dokumenti tiek glabāti (piemēram, nevajadzētu glabāt dokumentus telpās, kurās iespējams paaugstināts gaisa mitrums</a:t>
            </a:r>
            <a:r>
              <a:rPr lang="lv-LV" sz="2400" dirty="0" smtClean="0">
                <a:cs typeface="Times New Roman" panose="02020603050405020304" pitchFamily="18" charset="0"/>
              </a:rPr>
              <a:t>).</a:t>
            </a:r>
            <a:endParaRPr lang="lv-LV" sz="2400" dirty="0">
              <a:cs typeface="Times New Roman" panose="02020603050405020304" pitchFamily="18" charset="0"/>
            </a:endParaRPr>
          </a:p>
        </p:txBody>
      </p:sp>
      <p:sp>
        <p:nvSpPr>
          <p:cNvPr id="5" name="Virsraksts 4"/>
          <p:cNvSpPr>
            <a:spLocks noGrp="1"/>
          </p:cNvSpPr>
          <p:nvPr>
            <p:ph type="ctrTitle"/>
          </p:nvPr>
        </p:nvSpPr>
        <p:spPr>
          <a:xfrm>
            <a:off x="481286" y="548680"/>
            <a:ext cx="7043042" cy="648071"/>
          </a:xfrm>
        </p:spPr>
        <p:txBody>
          <a:bodyPr>
            <a:no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15866066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buNone/>
            </a:pPr>
            <a:r>
              <a:rPr lang="lv-LV" dirty="0" smtClean="0"/>
              <a:t>  </a:t>
            </a:r>
            <a:r>
              <a:rPr lang="lv-LV" sz="2400" b="1" dirty="0" smtClean="0">
                <a:cs typeface="Times New Roman" panose="02020603050405020304" pitchFamily="18" charset="0"/>
              </a:rPr>
              <a:t>Grāmatvedības </a:t>
            </a:r>
            <a:r>
              <a:rPr lang="lv-LV" sz="2400" b="1" dirty="0">
                <a:cs typeface="Times New Roman" panose="02020603050405020304" pitchFamily="18" charset="0"/>
              </a:rPr>
              <a:t>attaisnojuma dokumentam jāsatur vismaz šādi </a:t>
            </a:r>
            <a:r>
              <a:rPr lang="lv-LV" sz="2400" b="1" dirty="0" smtClean="0">
                <a:cs typeface="Times New Roman" panose="02020603050405020304" pitchFamily="18" charset="0"/>
              </a:rPr>
              <a:t>rekvizīti:</a:t>
            </a:r>
          </a:p>
          <a:p>
            <a:r>
              <a:rPr lang="lv-LV" sz="2400" dirty="0" smtClean="0">
                <a:cs typeface="Times New Roman" panose="02020603050405020304" pitchFamily="18" charset="0"/>
              </a:rPr>
              <a:t>dokumenta </a:t>
            </a:r>
            <a:r>
              <a:rPr lang="lv-LV" sz="2400" dirty="0">
                <a:cs typeface="Times New Roman" panose="02020603050405020304" pitchFamily="18" charset="0"/>
              </a:rPr>
              <a:t>autoru (saimnieciskā darījuma dalībnieku) nosaukumi (piemēram, līgumā: līgumslēdzējpuses; rēķinā: rēķina izrakstītājs un rēķina saņēmējs). Par saimniecisko darījumu tiek uzskatīts darījums, kura rezultātā notiek vērtību maiņa (piemēram, viena puse nodod otrai pusei kādu </a:t>
            </a:r>
            <a:r>
              <a:rPr lang="lv-LV" sz="2400" dirty="0" smtClean="0">
                <a:cs typeface="Times New Roman" panose="02020603050405020304" pitchFamily="18" charset="0"/>
              </a:rPr>
              <a:t>preci/vērtību);</a:t>
            </a:r>
          </a:p>
          <a:p>
            <a:r>
              <a:rPr lang="lv-LV" sz="2400" dirty="0" smtClean="0">
                <a:cs typeface="Times New Roman" panose="02020603050405020304" pitchFamily="18" charset="0"/>
              </a:rPr>
              <a:t>dokumenta </a:t>
            </a:r>
            <a:r>
              <a:rPr lang="lv-LV" sz="2400" dirty="0">
                <a:cs typeface="Times New Roman" panose="02020603050405020304" pitchFamily="18" charset="0"/>
              </a:rPr>
              <a:t>autoru (saimnieciskā darījuma dalībnieku) reģistrācijas numurs (piemēram, SIA reģistrācijas numurs</a:t>
            </a:r>
            <a:r>
              <a:rPr lang="lv-LV" sz="2400" dirty="0" smtClean="0">
                <a:cs typeface="Times New Roman" panose="02020603050405020304" pitchFamily="18" charset="0"/>
              </a:rPr>
              <a:t>).</a:t>
            </a:r>
            <a:endParaRPr lang="lv-LV" sz="2400" dirty="0">
              <a:cs typeface="Times New Roman" panose="02020603050405020304" pitchFamily="18" charset="0"/>
            </a:endParaRPr>
          </a:p>
        </p:txBody>
      </p:sp>
      <p:sp>
        <p:nvSpPr>
          <p:cNvPr id="5" name="Virsraksts 4"/>
          <p:cNvSpPr>
            <a:spLocks noGrp="1"/>
          </p:cNvSpPr>
          <p:nvPr>
            <p:ph type="ctrTitle"/>
          </p:nvPr>
        </p:nvSpPr>
        <p:spPr>
          <a:xfrm>
            <a:off x="628650" y="763824"/>
            <a:ext cx="7183710" cy="648071"/>
          </a:xfrm>
        </p:spPr>
        <p:txBody>
          <a:bodyPr>
            <a:noAutofit/>
          </a:bodyPr>
          <a:lstStyle/>
          <a:p>
            <a:r>
              <a:rPr lang="lv-LV" sz="4000" dirty="0" smtClean="0">
                <a:solidFill>
                  <a:prstClr val="black"/>
                </a:solidFill>
              </a:rPr>
              <a:t>Grāmatvedības pirmdokumenti </a:t>
            </a:r>
            <a:endParaRPr lang="lv-LV" sz="4000" dirty="0"/>
          </a:p>
        </p:txBody>
      </p:sp>
    </p:spTree>
    <p:extLst>
      <p:ext uri="{BB962C8B-B14F-4D97-AF65-F5344CB8AC3E}">
        <p14:creationId xmlns:p14="http://schemas.microsoft.com/office/powerpoint/2010/main" val="39858272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r>
              <a:rPr lang="lv-LV" sz="2000" dirty="0" smtClean="0">
                <a:latin typeface="Times New Roman" panose="02020603050405020304" pitchFamily="18" charset="0"/>
                <a:cs typeface="Times New Roman" panose="02020603050405020304" pitchFamily="18" charset="0"/>
              </a:rPr>
              <a:t> </a:t>
            </a:r>
            <a:r>
              <a:rPr lang="lv-LV" sz="2400" dirty="0">
                <a:cs typeface="Times New Roman" panose="02020603050405020304" pitchFamily="18" charset="0"/>
              </a:rPr>
              <a:t>d</a:t>
            </a:r>
            <a:r>
              <a:rPr lang="lv-LV" sz="2400" dirty="0" smtClean="0">
                <a:cs typeface="Times New Roman" panose="02020603050405020304" pitchFamily="18" charset="0"/>
              </a:rPr>
              <a:t>okumenta </a:t>
            </a:r>
            <a:r>
              <a:rPr lang="lv-LV" sz="2400" dirty="0">
                <a:cs typeface="Times New Roman" panose="02020603050405020304" pitchFamily="18" charset="0"/>
              </a:rPr>
              <a:t>veida nosaukums (rēķins, čeks, kvīts, līgums, akts utt</a:t>
            </a:r>
            <a:r>
              <a:rPr lang="lv-LV" sz="2400" dirty="0" smtClean="0">
                <a:cs typeface="Times New Roman" panose="02020603050405020304" pitchFamily="18" charset="0"/>
              </a:rPr>
              <a:t>.);</a:t>
            </a:r>
          </a:p>
          <a:p>
            <a:endParaRPr lang="lv-LV" sz="2400" dirty="0" smtClean="0">
              <a:cs typeface="Times New Roman" panose="02020603050405020304" pitchFamily="18" charset="0"/>
            </a:endParaRPr>
          </a:p>
          <a:p>
            <a:r>
              <a:rPr lang="lv-LV" sz="2400" dirty="0" smtClean="0">
                <a:cs typeface="Times New Roman" panose="02020603050405020304" pitchFamily="18" charset="0"/>
              </a:rPr>
              <a:t>dokumenta </a:t>
            </a:r>
            <a:r>
              <a:rPr lang="lv-LV" sz="2400" dirty="0">
                <a:cs typeface="Times New Roman" panose="02020603050405020304" pitchFamily="18" charset="0"/>
              </a:rPr>
              <a:t>datums (datums, kurā ir sagatavots dokuments</a:t>
            </a:r>
            <a:r>
              <a:rPr lang="lv-LV" sz="2400" dirty="0" smtClean="0">
                <a:cs typeface="Times New Roman" panose="02020603050405020304" pitchFamily="18" charset="0"/>
              </a:rPr>
              <a:t>);</a:t>
            </a:r>
          </a:p>
          <a:p>
            <a:endParaRPr lang="lv-LV" sz="2400" dirty="0" smtClean="0">
              <a:cs typeface="Times New Roman" panose="02020603050405020304" pitchFamily="18" charset="0"/>
            </a:endParaRPr>
          </a:p>
          <a:p>
            <a:r>
              <a:rPr lang="lv-LV" sz="2400" dirty="0" smtClean="0">
                <a:cs typeface="Times New Roman" panose="02020603050405020304" pitchFamily="18" charset="0"/>
              </a:rPr>
              <a:t>dokumenta </a:t>
            </a:r>
            <a:r>
              <a:rPr lang="lv-LV" sz="2400" dirty="0">
                <a:cs typeface="Times New Roman" panose="02020603050405020304" pitchFamily="18" charset="0"/>
              </a:rPr>
              <a:t>autoru (saimnieciskā darījuma dalībnieku) juridiskā adrese, ja dokuments tiek saņemts no citas personas vai tiek izrakstīts citai personai (ārējie attaisnojuma dokumenti).</a:t>
            </a:r>
          </a:p>
          <a:p>
            <a:pPr>
              <a:buFont typeface="Wingdings" panose="05000000000000000000" pitchFamily="2" charset="2"/>
              <a:buChar char="Ø"/>
            </a:pPr>
            <a:endParaRPr lang="lv-LV" sz="2400" dirty="0" smtClean="0">
              <a:cs typeface="Times New Roman" panose="02020603050405020304" pitchFamily="18" charset="0"/>
            </a:endParaRPr>
          </a:p>
          <a:p>
            <a:pPr>
              <a:buFont typeface="Wingdings" panose="05000000000000000000" pitchFamily="2" charset="2"/>
              <a:buChar char="Ø"/>
            </a:pPr>
            <a:endParaRPr lang="lv-LV" sz="2000" dirty="0">
              <a:latin typeface="Times New Roman" panose="02020603050405020304" pitchFamily="18" charset="0"/>
              <a:cs typeface="Times New Roman" panose="02020603050405020304" pitchFamily="18" charset="0"/>
            </a:endParaRPr>
          </a:p>
        </p:txBody>
      </p:sp>
      <p:sp>
        <p:nvSpPr>
          <p:cNvPr id="5" name="Virsraksts 4"/>
          <p:cNvSpPr>
            <a:spLocks noGrp="1"/>
          </p:cNvSpPr>
          <p:nvPr>
            <p:ph type="ctrTitle"/>
          </p:nvPr>
        </p:nvSpPr>
        <p:spPr>
          <a:xfrm>
            <a:off x="628650" y="764707"/>
            <a:ext cx="6931683" cy="648071"/>
          </a:xfrm>
        </p:spPr>
        <p:txBody>
          <a:bodyPr>
            <a:no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33959614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lnSpcReduction="10000"/>
          </a:bodyPr>
          <a:lstStyle/>
          <a:p>
            <a:pPr marL="0" indent="0" algn="just">
              <a:buNone/>
            </a:pPr>
            <a:r>
              <a:rPr lang="lv-LV" sz="2400" b="1" dirty="0" smtClean="0"/>
              <a:t>Informācija </a:t>
            </a:r>
            <a:r>
              <a:rPr lang="lv-LV" sz="2400" b="1" dirty="0"/>
              <a:t>par saimniecisko darījumu</a:t>
            </a:r>
            <a:r>
              <a:rPr lang="lv-LV" sz="2400" b="1" dirty="0" smtClean="0"/>
              <a:t>:</a:t>
            </a:r>
          </a:p>
          <a:p>
            <a:pPr algn="just"/>
            <a:r>
              <a:rPr lang="lv-LV" sz="2400" dirty="0" smtClean="0">
                <a:cs typeface="Times New Roman" panose="02020603050405020304" pitchFamily="18" charset="0"/>
              </a:rPr>
              <a:t>Apraksts</a:t>
            </a:r>
            <a:r>
              <a:rPr lang="lv-LV" sz="2400" dirty="0">
                <a:cs typeface="Times New Roman" panose="02020603050405020304" pitchFamily="18" charset="0"/>
              </a:rPr>
              <a:t>, piemēram, preču pārdošana, pakalpojumu sniegšana. Tāpat, būtu jāuzskaita pārdotās preces un sniegtie pakalpojumi</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Pamatojums</a:t>
            </a:r>
            <a:r>
              <a:rPr lang="lv-LV" sz="2400" dirty="0">
                <a:cs typeface="Times New Roman" panose="02020603050405020304" pitchFamily="18" charset="0"/>
              </a:rPr>
              <a:t>,</a:t>
            </a:r>
            <a:r>
              <a:rPr lang="lv-LV" sz="2400" b="1" dirty="0">
                <a:cs typeface="Times New Roman" panose="02020603050405020304" pitchFamily="18" charset="0"/>
              </a:rPr>
              <a:t> piemēram</a:t>
            </a:r>
            <a:r>
              <a:rPr lang="lv-LV" sz="2400" dirty="0">
                <a:cs typeface="Times New Roman" panose="02020603050405020304" pitchFamily="18" charset="0"/>
              </a:rPr>
              <a:t>, </a:t>
            </a:r>
            <a:r>
              <a:rPr lang="lv-LV" sz="2400" dirty="0" smtClean="0">
                <a:cs typeface="Times New Roman" panose="02020603050405020304" pitchFamily="18" charset="0"/>
              </a:rPr>
              <a:t>2021.gada </a:t>
            </a:r>
            <a:r>
              <a:rPr lang="lv-LV" sz="2400" dirty="0">
                <a:cs typeface="Times New Roman" panose="02020603050405020304" pitchFamily="18" charset="0"/>
              </a:rPr>
              <a:t>03.septembrī noslēgtais līgums Nr. 123.Mērītāji: mērvienība, apjoms (daudzums), vienas vienības cena, summa</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Paraksts </a:t>
            </a:r>
            <a:r>
              <a:rPr lang="lv-LV" sz="2400" dirty="0">
                <a:cs typeface="Times New Roman" panose="02020603050405020304" pitchFamily="18" charset="0"/>
              </a:rPr>
              <a:t>(izņemot likumā paredzētus gadījumus, piemēram, likuma Par grāmatvedību 7.1 pantā paredzētais viens no gadījumiem, kad tiek sagatavots iekšējs elektronisks dokuments, ja šo dokumentu ir apliecinājusi atbildīgā persona, uzņēmuma vadītāja noteiktajā kārtībā</a:t>
            </a:r>
            <a:r>
              <a:rPr lang="lv-LV" sz="2400" dirty="0" smtClean="0">
                <a:cs typeface="Times New Roman" panose="02020603050405020304" pitchFamily="18" charset="0"/>
              </a:rPr>
              <a:t>).</a:t>
            </a:r>
            <a:endParaRPr lang="lv-LV" sz="2400" dirty="0"/>
          </a:p>
        </p:txBody>
      </p:sp>
      <p:sp>
        <p:nvSpPr>
          <p:cNvPr id="5" name="Virsraksts 4"/>
          <p:cNvSpPr>
            <a:spLocks noGrp="1"/>
          </p:cNvSpPr>
          <p:nvPr>
            <p:ph type="ctrTitle"/>
          </p:nvPr>
        </p:nvSpPr>
        <p:spPr>
          <a:xfrm>
            <a:off x="628650" y="764707"/>
            <a:ext cx="6931683" cy="648071"/>
          </a:xfrm>
        </p:spPr>
        <p:txBody>
          <a:bodyPr>
            <a:no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13911772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buNone/>
            </a:pPr>
            <a:r>
              <a:rPr lang="lv-LV" sz="2400" b="1" dirty="0" smtClean="0">
                <a:cs typeface="Times New Roman" panose="02020603050405020304" pitchFamily="18" charset="0"/>
              </a:rPr>
              <a:t>Vērtības mērs:</a:t>
            </a:r>
          </a:p>
          <a:p>
            <a:r>
              <a:rPr lang="lv-LV" sz="2400" dirty="0" smtClean="0">
                <a:cs typeface="Times New Roman" panose="02020603050405020304" pitchFamily="18" charset="0"/>
              </a:rPr>
              <a:t>grāmatvedības </a:t>
            </a:r>
            <a:r>
              <a:rPr lang="lv-LV" sz="2400" dirty="0">
                <a:cs typeface="Times New Roman" panose="02020603050405020304" pitchFamily="18" charset="0"/>
              </a:rPr>
              <a:t>reģistros vērtības (cenas, summas) ir jānorāda </a:t>
            </a:r>
            <a:r>
              <a:rPr lang="lv-LV" sz="2400" dirty="0" err="1" smtClean="0">
                <a:cs typeface="Times New Roman" panose="02020603050405020304" pitchFamily="18" charset="0"/>
              </a:rPr>
              <a:t>euro</a:t>
            </a:r>
            <a:r>
              <a:rPr lang="lv-LV" sz="2400" dirty="0" smtClean="0">
                <a:cs typeface="Times New Roman" panose="02020603050405020304" pitchFamily="18" charset="0"/>
              </a:rPr>
              <a:t>;</a:t>
            </a:r>
          </a:p>
          <a:p>
            <a:r>
              <a:rPr lang="lv-LV" sz="2400" dirty="0" smtClean="0">
                <a:cs typeface="Times New Roman" panose="02020603050405020304" pitchFamily="18" charset="0"/>
              </a:rPr>
              <a:t>saskaņā </a:t>
            </a:r>
            <a:r>
              <a:rPr lang="lv-LV" sz="2400" dirty="0">
                <a:cs typeface="Times New Roman" panose="02020603050405020304" pitchFamily="18" charset="0"/>
              </a:rPr>
              <a:t>ar Valsts ieņēmumu dienesta skaidrojumu un, ņemot vērā likuma Par grāmatvedību prasības, ka grāmatvedībā par vērtības mēru lieto </a:t>
            </a:r>
            <a:r>
              <a:rPr lang="lv-LV" sz="2400" b="1" dirty="0" err="1">
                <a:cs typeface="Times New Roman" panose="02020603050405020304" pitchFamily="18" charset="0"/>
              </a:rPr>
              <a:t>euro</a:t>
            </a:r>
            <a:r>
              <a:rPr lang="lv-LV" sz="2400" dirty="0">
                <a:cs typeface="Times New Roman" panose="02020603050405020304" pitchFamily="18" charset="0"/>
              </a:rPr>
              <a:t> un grāmatvedības reģistros nav pieļaujami ieraksti, kuru saturs vai mērītāji atšķiras no attaisnojuma dokumenta, grāmatvedības attaisnojuma dokumentos cenas un summas arī ir jānorāda </a:t>
            </a:r>
            <a:r>
              <a:rPr lang="lv-LV" sz="2400" b="1" dirty="0" err="1">
                <a:cs typeface="Times New Roman" panose="02020603050405020304" pitchFamily="18" charset="0"/>
              </a:rPr>
              <a:t>euro</a:t>
            </a:r>
            <a:r>
              <a:rPr lang="lv-LV" sz="2400" b="1" dirty="0">
                <a:cs typeface="Times New Roman" panose="02020603050405020304" pitchFamily="18" charset="0"/>
              </a:rPr>
              <a:t>.</a:t>
            </a:r>
            <a:r>
              <a:rPr lang="lv-LV" sz="2400" dirty="0">
                <a:cs typeface="Times New Roman" panose="02020603050405020304" pitchFamily="18" charset="0"/>
              </a:rPr>
              <a:t> </a:t>
            </a:r>
            <a:endParaRPr lang="lv-LV" sz="2400" dirty="0" smtClean="0">
              <a:cs typeface="Times New Roman" panose="02020603050405020304" pitchFamily="18" charset="0"/>
            </a:endParaRPr>
          </a:p>
        </p:txBody>
      </p:sp>
      <p:sp>
        <p:nvSpPr>
          <p:cNvPr id="5" name="Virsraksts 4"/>
          <p:cNvSpPr>
            <a:spLocks noGrp="1"/>
          </p:cNvSpPr>
          <p:nvPr>
            <p:ph type="ctrTitle"/>
          </p:nvPr>
        </p:nvSpPr>
        <p:spPr>
          <a:xfrm>
            <a:off x="628650" y="764707"/>
            <a:ext cx="6931683" cy="648071"/>
          </a:xfrm>
        </p:spPr>
        <p:txBody>
          <a:bodyPr>
            <a:noAutofit/>
          </a:bodyPr>
          <a:lstStyle/>
          <a:p>
            <a:r>
              <a:rPr lang="lv-LV" sz="4000" dirty="0">
                <a:solidFill>
                  <a:prstClr val="black"/>
                </a:solidFill>
              </a:rPr>
              <a:t>Grāmatvedības pirmdokumenti </a:t>
            </a:r>
            <a:endParaRPr lang="lv-LV" sz="4000" dirty="0"/>
          </a:p>
        </p:txBody>
      </p:sp>
    </p:spTree>
    <p:extLst>
      <p:ext uri="{BB962C8B-B14F-4D97-AF65-F5344CB8AC3E}">
        <p14:creationId xmlns:p14="http://schemas.microsoft.com/office/powerpoint/2010/main" val="2522167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r>
              <a:rPr lang="lv-LV" sz="2400" dirty="0" smtClean="0">
                <a:cs typeface="Times New Roman" panose="02020603050405020304" pitchFamily="18" charset="0"/>
              </a:rPr>
              <a:t>Ja </a:t>
            </a:r>
            <a:r>
              <a:rPr lang="lv-LV" sz="2400" dirty="0">
                <a:cs typeface="Times New Roman" panose="02020603050405020304" pitchFamily="18" charset="0"/>
              </a:rPr>
              <a:t>attaisnojuma dokuments saņemts no citas personas un šajā dokumentā vērtības (cenas, summas) nav norādītas </a:t>
            </a:r>
            <a:r>
              <a:rPr lang="lv-LV" sz="2400" dirty="0" err="1">
                <a:cs typeface="Times New Roman" panose="02020603050405020304" pitchFamily="18" charset="0"/>
              </a:rPr>
              <a:t>euro</a:t>
            </a:r>
            <a:r>
              <a:rPr lang="lv-LV" sz="2400" dirty="0">
                <a:cs typeface="Times New Roman" panose="02020603050405020304" pitchFamily="18" charset="0"/>
              </a:rPr>
              <a:t>, tad vērtības jāpārrēķina </a:t>
            </a:r>
            <a:r>
              <a:rPr lang="lv-LV" sz="2400" dirty="0" err="1">
                <a:cs typeface="Times New Roman" panose="02020603050405020304" pitchFamily="18" charset="0"/>
              </a:rPr>
              <a:t>euro</a:t>
            </a:r>
            <a:r>
              <a:rPr lang="lv-LV" sz="2400" dirty="0">
                <a:cs typeface="Times New Roman" panose="02020603050405020304" pitchFamily="18" charset="0"/>
              </a:rPr>
              <a:t> pēc Eiropas Centrālās bankas publicētais </a:t>
            </a:r>
            <a:r>
              <a:rPr lang="lv-LV" sz="2400" dirty="0" err="1">
                <a:cs typeface="Times New Roman" panose="02020603050405020304" pitchFamily="18" charset="0"/>
              </a:rPr>
              <a:t>euro</a:t>
            </a:r>
            <a:r>
              <a:rPr lang="lv-LV" sz="2400" dirty="0">
                <a:cs typeface="Times New Roman" panose="02020603050405020304" pitchFamily="18" charset="0"/>
              </a:rPr>
              <a:t> atsauces kursa. </a:t>
            </a:r>
            <a:endParaRPr lang="lv-LV" sz="2400" dirty="0" smtClean="0">
              <a:cs typeface="Times New Roman" panose="02020603050405020304" pitchFamily="18" charset="0"/>
            </a:endParaRPr>
          </a:p>
          <a:p>
            <a:endParaRPr lang="lv-LV" sz="2400" dirty="0" smtClean="0">
              <a:cs typeface="Times New Roman" panose="02020603050405020304" pitchFamily="18" charset="0"/>
            </a:endParaRPr>
          </a:p>
          <a:p>
            <a:r>
              <a:rPr lang="lv-LV" sz="2400" dirty="0" smtClean="0">
                <a:cs typeface="Times New Roman" panose="02020603050405020304" pitchFamily="18" charset="0"/>
              </a:rPr>
              <a:t>Ja </a:t>
            </a:r>
            <a:r>
              <a:rPr lang="lv-LV" sz="2400" dirty="0">
                <a:cs typeface="Times New Roman" panose="02020603050405020304" pitchFamily="18" charset="0"/>
              </a:rPr>
              <a:t>konkrētai ārvalstu valūtai nav Eiropas Centrālās bankas publicētā </a:t>
            </a:r>
            <a:r>
              <a:rPr lang="lv-LV" sz="2400" dirty="0" err="1">
                <a:cs typeface="Times New Roman" panose="02020603050405020304" pitchFamily="18" charset="0"/>
              </a:rPr>
              <a:t>euro</a:t>
            </a:r>
            <a:r>
              <a:rPr lang="lv-LV" sz="2400" dirty="0">
                <a:cs typeface="Times New Roman" panose="02020603050405020304" pitchFamily="18" charset="0"/>
              </a:rPr>
              <a:t> atsauces kursa, izmanto pasaules finanšu tirgus atzīta finanšu informācijas sniedzēja periodiskajā izdevumā vai tā tīmekļa vietnē publicēto valūtas tirgus kursu attiecībā pret </a:t>
            </a:r>
            <a:r>
              <a:rPr lang="lv-LV" sz="2400" dirty="0" err="1" smtClean="0">
                <a:cs typeface="Times New Roman" panose="02020603050405020304" pitchFamily="18" charset="0"/>
              </a:rPr>
              <a:t>euro</a:t>
            </a:r>
            <a:r>
              <a:rPr lang="lv-LV" sz="2400" dirty="0" smtClean="0">
                <a:cs typeface="Times New Roman" panose="02020603050405020304" pitchFamily="18" charset="0"/>
              </a:rPr>
              <a:t>.</a:t>
            </a:r>
            <a:endParaRPr lang="lv-LV" sz="2400" dirty="0">
              <a:cs typeface="Times New Roman" panose="02020603050405020304" pitchFamily="18" charset="0"/>
            </a:endParaRPr>
          </a:p>
        </p:txBody>
      </p:sp>
      <p:sp>
        <p:nvSpPr>
          <p:cNvPr id="5" name="Virsraksts 4"/>
          <p:cNvSpPr>
            <a:spLocks noGrp="1"/>
          </p:cNvSpPr>
          <p:nvPr>
            <p:ph type="ctrTitle"/>
          </p:nvPr>
        </p:nvSpPr>
        <p:spPr>
          <a:xfrm>
            <a:off x="628650" y="620688"/>
            <a:ext cx="7238582" cy="648071"/>
          </a:xfrm>
        </p:spPr>
        <p:txBody>
          <a:bodyPr>
            <a:noAutofit/>
          </a:bodyPr>
          <a:lstStyle/>
          <a:p>
            <a:r>
              <a:rPr lang="lv-LV" sz="4000" dirty="0">
                <a:solidFill>
                  <a:prstClr val="black"/>
                </a:solidFill>
                <a:cs typeface="Times New Roman" panose="02020603050405020304" pitchFamily="18" charset="0"/>
              </a:rPr>
              <a:t>Grāmatvedības pirmdokumenti </a:t>
            </a:r>
            <a:endParaRPr lang="lv-LV" sz="4000" dirty="0">
              <a:cs typeface="Times New Roman" panose="02020603050405020304" pitchFamily="18" charset="0"/>
            </a:endParaRPr>
          </a:p>
        </p:txBody>
      </p:sp>
    </p:spTree>
    <p:extLst>
      <p:ext uri="{BB962C8B-B14F-4D97-AF65-F5344CB8AC3E}">
        <p14:creationId xmlns:p14="http://schemas.microsoft.com/office/powerpoint/2010/main" val="667938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692696"/>
            <a:ext cx="6858000" cy="3384376"/>
          </a:xfrm>
        </p:spPr>
        <p:txBody>
          <a:bodyPr>
            <a:normAutofit/>
          </a:bodyPr>
          <a:lstStyle/>
          <a:p>
            <a:pPr algn="l"/>
            <a:r>
              <a:rPr lang="lv-LV" sz="2800" dirty="0" smtClean="0">
                <a:cs typeface="Times New Roman" panose="02020603050405020304" pitchFamily="18" charset="0"/>
              </a:rPr>
              <a:t>TĒMA: </a:t>
            </a:r>
            <a:r>
              <a:rPr lang="lv-LV" sz="4000" dirty="0" smtClean="0"/>
              <a:t/>
            </a:r>
            <a:br>
              <a:rPr lang="lv-LV" sz="4000" dirty="0" smtClean="0"/>
            </a:br>
            <a:r>
              <a:rPr lang="lv-LV" sz="4000" b="1" dirty="0" smtClean="0">
                <a:cs typeface="Times New Roman" panose="02020603050405020304" pitchFamily="18" charset="0"/>
              </a:rPr>
              <a:t>Grāmatvedības </a:t>
            </a:r>
            <a:r>
              <a:rPr lang="lv-LV" sz="4000" b="1" dirty="0">
                <a:cs typeface="Times New Roman" panose="02020603050405020304" pitchFamily="18" charset="0"/>
              </a:rPr>
              <a:t>pirmdokumentu uzskaite un </a:t>
            </a:r>
            <a:r>
              <a:rPr lang="lv-LV" sz="4000" b="1" dirty="0" smtClean="0">
                <a:cs typeface="Times New Roman" panose="02020603050405020304" pitchFamily="18" charset="0"/>
              </a:rPr>
              <a:t>lietvedība</a:t>
            </a:r>
            <a:r>
              <a:rPr lang="lv-LV" sz="2800" b="1" dirty="0" smtClean="0">
                <a:latin typeface="Times New Roman" panose="02020603050405020304" pitchFamily="18" charset="0"/>
                <a:cs typeface="Times New Roman" panose="02020603050405020304" pitchFamily="18" charset="0"/>
              </a:rPr>
              <a:t/>
            </a:r>
            <a:br>
              <a:rPr lang="lv-LV" sz="2800" b="1" dirty="0" smtClean="0">
                <a:latin typeface="Times New Roman" panose="02020603050405020304" pitchFamily="18" charset="0"/>
                <a:cs typeface="Times New Roman" panose="02020603050405020304" pitchFamily="18" charset="0"/>
              </a:rPr>
            </a:br>
            <a:endParaRPr lang="lv-LV" sz="28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96032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578734" y="1825625"/>
            <a:ext cx="7936616" cy="4351338"/>
          </a:xfrm>
        </p:spPr>
        <p:txBody>
          <a:bodyPr>
            <a:noAutofit/>
          </a:bodyPr>
          <a:lstStyle/>
          <a:p>
            <a:pPr marL="0" indent="0" algn="just">
              <a:buNone/>
            </a:pPr>
            <a:r>
              <a:rPr lang="lv-LV" sz="2400" b="1" dirty="0" smtClean="0">
                <a:cs typeface="Times New Roman" panose="02020603050405020304" pitchFamily="18" charset="0"/>
              </a:rPr>
              <a:t>Kādā </a:t>
            </a:r>
            <a:r>
              <a:rPr lang="lv-LV" sz="2400" b="1" dirty="0">
                <a:cs typeface="Times New Roman" panose="02020603050405020304" pitchFamily="18" charset="0"/>
              </a:rPr>
              <a:t>valodā jāsagatavo attaisnojuma dokumenti</a:t>
            </a:r>
            <a:r>
              <a:rPr lang="lv-LV" sz="2400" b="1" dirty="0" smtClean="0">
                <a:cs typeface="Times New Roman" panose="02020603050405020304" pitchFamily="18" charset="0"/>
              </a:rPr>
              <a:t>?</a:t>
            </a:r>
          </a:p>
          <a:p>
            <a:pPr algn="just"/>
            <a:r>
              <a:rPr lang="lv-LV" sz="2400" dirty="0" smtClean="0">
                <a:cs typeface="Times New Roman" panose="02020603050405020304" pitchFamily="18" charset="0"/>
              </a:rPr>
              <a:t>Ņemot </a:t>
            </a:r>
            <a:r>
              <a:rPr lang="lv-LV" sz="2400" dirty="0">
                <a:cs typeface="Times New Roman" panose="02020603050405020304" pitchFamily="18" charset="0"/>
              </a:rPr>
              <a:t>vērā, likuma Par grāmatvedību 6.pantu un faktisko situāciju (VID attieksmi), attaisnojuma dokumentam jābūt uzrakstītam latviešu valodā. </a:t>
            </a:r>
            <a:endParaRPr lang="lv-LV" sz="2400" dirty="0" smtClean="0">
              <a:cs typeface="Times New Roman" panose="02020603050405020304" pitchFamily="18" charset="0"/>
            </a:endParaRPr>
          </a:p>
          <a:p>
            <a:pPr algn="just"/>
            <a:r>
              <a:rPr lang="lv-LV" sz="2400" dirty="0" smtClean="0">
                <a:cs typeface="Times New Roman" panose="02020603050405020304" pitchFamily="18" charset="0"/>
              </a:rPr>
              <a:t>Ja </a:t>
            </a:r>
            <a:r>
              <a:rPr lang="lv-LV" sz="2400" dirty="0">
                <a:cs typeface="Times New Roman" panose="02020603050405020304" pitchFamily="18" charset="0"/>
              </a:rPr>
              <a:t>darījumā piedalās ārvalstu persona, tad dokumentā, papildus latviešu valodai, var lietot arī citu valodu (piemēram rēķins divās valodās</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Ņemot </a:t>
            </a:r>
            <a:r>
              <a:rPr lang="lv-LV" sz="2400" dirty="0">
                <a:cs typeface="Times New Roman" panose="02020603050405020304" pitchFamily="18" charset="0"/>
              </a:rPr>
              <a:t>vērā, Valsts valodas likuma 9.pantu, ja tiek slēgts līgums par pakalpojumu sniegšanu Latvijas teritorijā, tad šāds līgums slēdzams latviešu valodā. </a:t>
            </a:r>
            <a:endParaRPr lang="lv-LV" sz="2400" dirty="0" smtClean="0">
              <a:cs typeface="Times New Roman" panose="02020603050405020304" pitchFamily="18" charset="0"/>
            </a:endParaRPr>
          </a:p>
          <a:p>
            <a:pPr algn="just"/>
            <a:r>
              <a:rPr lang="lv-LV" sz="2400" dirty="0" smtClean="0">
                <a:cs typeface="Times New Roman" panose="02020603050405020304" pitchFamily="18" charset="0"/>
              </a:rPr>
              <a:t>Ja </a:t>
            </a:r>
            <a:r>
              <a:rPr lang="lv-LV" sz="2400" dirty="0">
                <a:cs typeface="Times New Roman" panose="02020603050405020304" pitchFamily="18" charset="0"/>
              </a:rPr>
              <a:t>līgums ir svešvalodā, tad līgumam jāpievieno tulkojums latviešu </a:t>
            </a:r>
            <a:r>
              <a:rPr lang="lv-LV" sz="2400" dirty="0" smtClean="0">
                <a:cs typeface="Times New Roman" panose="02020603050405020304" pitchFamily="18" charset="0"/>
              </a:rPr>
              <a:t>valodā.</a:t>
            </a:r>
            <a:endParaRPr lang="lv-LV" sz="2400" dirty="0">
              <a:cs typeface="Times New Roman" panose="02020603050405020304" pitchFamily="18" charset="0"/>
            </a:endParaRPr>
          </a:p>
        </p:txBody>
      </p:sp>
      <p:sp>
        <p:nvSpPr>
          <p:cNvPr id="5" name="Virsraksts 4"/>
          <p:cNvSpPr>
            <a:spLocks noGrp="1"/>
          </p:cNvSpPr>
          <p:nvPr>
            <p:ph type="ctrTitle"/>
          </p:nvPr>
        </p:nvSpPr>
        <p:spPr>
          <a:xfrm>
            <a:off x="827584" y="764707"/>
            <a:ext cx="6732749" cy="648071"/>
          </a:xfrm>
        </p:spPr>
        <p:txBody>
          <a:bodyPr>
            <a:noAutofit/>
          </a:bodyPr>
          <a:lstStyle/>
          <a:p>
            <a:r>
              <a:rPr lang="lv-LV" sz="4000" dirty="0">
                <a:solidFill>
                  <a:prstClr val="black"/>
                </a:solidFill>
                <a:cs typeface="Times New Roman" panose="02020603050405020304" pitchFamily="18" charset="0"/>
              </a:rPr>
              <a:t>Grāmatvedības pirmdokumenti </a:t>
            </a:r>
            <a:endParaRPr lang="lv-LV" sz="4000" dirty="0">
              <a:cs typeface="Times New Roman" panose="02020603050405020304" pitchFamily="18" charset="0"/>
            </a:endParaRPr>
          </a:p>
        </p:txBody>
      </p:sp>
    </p:spTree>
    <p:extLst>
      <p:ext uri="{BB962C8B-B14F-4D97-AF65-F5344CB8AC3E}">
        <p14:creationId xmlns:p14="http://schemas.microsoft.com/office/powerpoint/2010/main" val="6381725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buNone/>
            </a:pPr>
            <a:r>
              <a:rPr lang="lv-LV" sz="2400" dirty="0" smtClean="0">
                <a:cs typeface="Times New Roman" panose="02020603050405020304" pitchFamily="18" charset="0"/>
              </a:rPr>
              <a:t>Normatīvajos </a:t>
            </a:r>
            <a:r>
              <a:rPr lang="lv-LV" sz="2400" dirty="0">
                <a:cs typeface="Times New Roman" panose="02020603050405020304" pitchFamily="18" charset="0"/>
              </a:rPr>
              <a:t>aktos pastāv iedalījums</a:t>
            </a:r>
            <a:r>
              <a:rPr lang="lv-LV" sz="2400" dirty="0" smtClean="0">
                <a:cs typeface="Times New Roman" panose="02020603050405020304" pitchFamily="18" charset="0"/>
              </a:rPr>
              <a:t>:</a:t>
            </a:r>
          </a:p>
          <a:p>
            <a:pPr algn="just"/>
            <a:r>
              <a:rPr lang="lv-LV" sz="2400" b="1" dirty="0" smtClean="0">
                <a:cs typeface="Times New Roman" panose="02020603050405020304" pitchFamily="18" charset="0"/>
              </a:rPr>
              <a:t>ārējos </a:t>
            </a:r>
            <a:r>
              <a:rPr lang="lv-LV" sz="2400" b="1" dirty="0">
                <a:cs typeface="Times New Roman" panose="02020603050405020304" pitchFamily="18" charset="0"/>
              </a:rPr>
              <a:t>attaisnojuma dokumentos</a:t>
            </a:r>
            <a:r>
              <a:rPr lang="lv-LV" sz="2400" dirty="0">
                <a:cs typeface="Times New Roman" panose="02020603050405020304" pitchFamily="18" charset="0"/>
              </a:rPr>
              <a:t>. Tie ir dokumenti, kuri ir saņemti no citām personām, - citiem uzņēmumiem (piemēram, preču pārdevējiem, pakalpojumu sniedzējiem</a:t>
            </a:r>
            <a:r>
              <a:rPr lang="lv-LV" sz="2400" dirty="0" smtClean="0">
                <a:cs typeface="Times New Roman" panose="02020603050405020304" pitchFamily="18" charset="0"/>
              </a:rPr>
              <a:t>).</a:t>
            </a:r>
          </a:p>
        </p:txBody>
      </p:sp>
      <p:sp>
        <p:nvSpPr>
          <p:cNvPr id="5" name="Virsraksts 4"/>
          <p:cNvSpPr>
            <a:spLocks noGrp="1"/>
          </p:cNvSpPr>
          <p:nvPr>
            <p:ph type="ctrTitle"/>
          </p:nvPr>
        </p:nvSpPr>
        <p:spPr>
          <a:xfrm>
            <a:off x="628650" y="764707"/>
            <a:ext cx="6931683" cy="648071"/>
          </a:xfrm>
        </p:spPr>
        <p:txBody>
          <a:bodyPr>
            <a:noAutofit/>
          </a:bodyPr>
          <a:lstStyle/>
          <a:p>
            <a:r>
              <a:rPr lang="lv-LV" sz="4000" dirty="0">
                <a:cs typeface="Times New Roman" panose="02020603050405020304" pitchFamily="18" charset="0"/>
              </a:rPr>
              <a:t>Attaisnojuma dokumentu </a:t>
            </a:r>
            <a:r>
              <a:rPr lang="lv-LV" sz="4000" dirty="0" smtClean="0">
                <a:cs typeface="Times New Roman" panose="02020603050405020304" pitchFamily="18" charset="0"/>
              </a:rPr>
              <a:t>veidi</a:t>
            </a:r>
            <a:endParaRPr lang="lv-LV" sz="4000" dirty="0">
              <a:cs typeface="Times New Roman" panose="02020603050405020304" pitchFamily="18" charset="0"/>
            </a:endParaRPr>
          </a:p>
        </p:txBody>
      </p:sp>
    </p:spTree>
    <p:extLst>
      <p:ext uri="{BB962C8B-B14F-4D97-AF65-F5344CB8AC3E}">
        <p14:creationId xmlns:p14="http://schemas.microsoft.com/office/powerpoint/2010/main" val="427460914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lstStyle/>
          <a:p>
            <a:pPr lvl="0" algn="just"/>
            <a:r>
              <a:rPr lang="lv-LV" sz="2400" b="1" dirty="0">
                <a:solidFill>
                  <a:prstClr val="black"/>
                </a:solidFill>
                <a:cs typeface="Times New Roman" panose="02020603050405020304" pitchFamily="18" charset="0"/>
              </a:rPr>
              <a:t>Iekšējos attaisnojuma dokumentos</a:t>
            </a:r>
            <a:r>
              <a:rPr lang="lv-LV" sz="2400" dirty="0">
                <a:solidFill>
                  <a:prstClr val="black"/>
                </a:solidFill>
                <a:cs typeface="Times New Roman" panose="02020603050405020304" pitchFamily="18" charset="0"/>
              </a:rPr>
              <a:t>. Iekšējie dokumenti ir sagatavoti pašu uzņēmumā (piemēram, pavadzīme par preču pārvietošanu starp uzņēmuma struktūrvienībām).</a:t>
            </a:r>
          </a:p>
          <a:p>
            <a:pPr lvl="0" algn="just"/>
            <a:r>
              <a:rPr lang="lv-LV" sz="2400" dirty="0">
                <a:solidFill>
                  <a:prstClr val="black"/>
                </a:solidFill>
                <a:cs typeface="Times New Roman" panose="02020603050405020304" pitchFamily="18" charset="0"/>
              </a:rPr>
              <a:t>Jāņem vērā, ka ar iekšējo dokumentu (bez papildus dokumentiem) nav tiesības apliecināt faktu, ka uzņēmums ir nopircis preces vai saņēmis pakalpojumus no cita uzņēmuma. </a:t>
            </a:r>
            <a:r>
              <a:rPr lang="lv-LV" sz="2400" b="1" dirty="0">
                <a:solidFill>
                  <a:prstClr val="black"/>
                </a:solidFill>
                <a:cs typeface="Times New Roman" panose="02020603050405020304" pitchFamily="18" charset="0"/>
              </a:rPr>
              <a:t>Piemēram</a:t>
            </a:r>
            <a:r>
              <a:rPr lang="lv-LV" sz="2400" dirty="0">
                <a:solidFill>
                  <a:prstClr val="black"/>
                </a:solidFill>
                <a:cs typeface="Times New Roman" panose="02020603050405020304" pitchFamily="18" charset="0"/>
              </a:rPr>
              <a:t>, ja uzņēmums ir nopircis datoru, bet nav pirkumu (maksājumu) apliecinoši dokumenti, tad nav tiesības uzrakstīt grāmatvedības izziņu vai citu iekšēju dokumentu, ierakstot ka uzņēmums ir nopircis datoru. Uz šāda dokumenta pamata grāmatvedim nav tiesības izdarīt grāmatojumus</a:t>
            </a:r>
          </a:p>
          <a:p>
            <a:endParaRPr lang="lv-LV" dirty="0"/>
          </a:p>
        </p:txBody>
      </p:sp>
      <p:sp>
        <p:nvSpPr>
          <p:cNvPr id="5" name="Virsraksts 4"/>
          <p:cNvSpPr>
            <a:spLocks noGrp="1"/>
          </p:cNvSpPr>
          <p:nvPr>
            <p:ph type="ctrTitle"/>
          </p:nvPr>
        </p:nvSpPr>
        <p:spPr>
          <a:xfrm>
            <a:off x="628650" y="763824"/>
            <a:ext cx="7039694" cy="648071"/>
          </a:xfrm>
        </p:spPr>
        <p:txBody>
          <a:bodyPr>
            <a:noAutofit/>
          </a:bodyPr>
          <a:lstStyle/>
          <a:p>
            <a:r>
              <a:rPr lang="lv-LV" sz="4000" dirty="0">
                <a:solidFill>
                  <a:prstClr val="black"/>
                </a:solidFill>
                <a:cs typeface="Times New Roman" panose="02020603050405020304" pitchFamily="18" charset="0"/>
              </a:rPr>
              <a:t>Attaisnojuma dokumentu veidi</a:t>
            </a:r>
            <a:endParaRPr lang="lv-LV" sz="4000" dirty="0">
              <a:cs typeface="Times New Roman" panose="02020603050405020304" pitchFamily="18" charset="0"/>
            </a:endParaRPr>
          </a:p>
        </p:txBody>
      </p:sp>
    </p:spTree>
    <p:extLst>
      <p:ext uri="{BB962C8B-B14F-4D97-AF65-F5344CB8AC3E}">
        <p14:creationId xmlns:p14="http://schemas.microsoft.com/office/powerpoint/2010/main" val="35066332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467544" y="1628800"/>
            <a:ext cx="8229600" cy="3773016"/>
          </a:xfrm>
        </p:spPr>
        <p:txBody>
          <a:bodyPr>
            <a:normAutofit fontScale="92500" lnSpcReduction="10000"/>
          </a:bodyPr>
          <a:lstStyle/>
          <a:p>
            <a:pPr marL="0" indent="0">
              <a:buNone/>
            </a:pPr>
            <a:r>
              <a:rPr lang="lv-LV" sz="2400" dirty="0" smtClean="0">
                <a:cs typeface="Times New Roman" panose="02020603050405020304" pitchFamily="18" charset="0"/>
              </a:rPr>
              <a:t>Izmantotie </a:t>
            </a:r>
            <a:r>
              <a:rPr lang="lv-LV" sz="2400" dirty="0">
                <a:cs typeface="Times New Roman" panose="02020603050405020304" pitchFamily="18" charset="0"/>
              </a:rPr>
              <a:t>grāmatvedības attaisnojuma dokumenti ir šādi</a:t>
            </a:r>
            <a:r>
              <a:rPr lang="lv-LV" sz="2400" dirty="0" smtClean="0">
                <a:cs typeface="Times New Roman" panose="02020603050405020304" pitchFamily="18" charset="0"/>
              </a:rPr>
              <a:t>:</a:t>
            </a:r>
          </a:p>
          <a:p>
            <a:pPr marL="0" indent="0">
              <a:buNone/>
            </a:pPr>
            <a:endParaRPr lang="lv-LV" sz="2400" dirty="0" smtClean="0">
              <a:cs typeface="Times New Roman" panose="02020603050405020304" pitchFamily="18" charset="0"/>
            </a:endParaRPr>
          </a:p>
          <a:p>
            <a:pPr algn="just"/>
            <a:r>
              <a:rPr lang="lv-LV" sz="2400" b="1" dirty="0" smtClean="0">
                <a:cs typeface="Times New Roman" panose="02020603050405020304" pitchFamily="18" charset="0"/>
              </a:rPr>
              <a:t>Rēķins</a:t>
            </a:r>
            <a:r>
              <a:rPr lang="lv-LV" sz="2400" dirty="0">
                <a:cs typeface="Times New Roman" panose="02020603050405020304" pitchFamily="18" charset="0"/>
              </a:rPr>
              <a:t>. Rēķinus sagatavo (izraksta) par sniegtajiem pakalpojumiem</a:t>
            </a:r>
            <a:r>
              <a:rPr lang="lv-LV" sz="2400" dirty="0" smtClean="0">
                <a:cs typeface="Times New Roman" panose="02020603050405020304" pitchFamily="18" charset="0"/>
              </a:rPr>
              <a:t>.</a:t>
            </a:r>
          </a:p>
          <a:p>
            <a:pPr algn="just"/>
            <a:endParaRPr lang="lv-LV" sz="2400" dirty="0" smtClean="0">
              <a:cs typeface="Times New Roman" panose="02020603050405020304" pitchFamily="18" charset="0"/>
            </a:endParaRPr>
          </a:p>
          <a:p>
            <a:pPr algn="just"/>
            <a:r>
              <a:rPr lang="lv-LV" sz="2400" b="1" dirty="0" smtClean="0">
                <a:cs typeface="Times New Roman" panose="02020603050405020304" pitchFamily="18" charset="0"/>
              </a:rPr>
              <a:t>Pavadzīme </a:t>
            </a:r>
            <a:r>
              <a:rPr lang="lv-LV" sz="2400" b="1" dirty="0">
                <a:cs typeface="Times New Roman" panose="02020603050405020304" pitchFamily="18" charset="0"/>
              </a:rPr>
              <a:t>/</a:t>
            </a:r>
            <a:r>
              <a:rPr lang="lv-LV" sz="2400" dirty="0">
                <a:cs typeface="Times New Roman" panose="02020603050405020304" pitchFamily="18" charset="0"/>
              </a:rPr>
              <a:t> preču pavadzīme - rēķins</a:t>
            </a:r>
            <a:r>
              <a:rPr lang="lv-LV" sz="2400" dirty="0" smtClean="0">
                <a:cs typeface="Times New Roman" panose="02020603050405020304" pitchFamily="18" charset="0"/>
              </a:rPr>
              <a:t>. </a:t>
            </a:r>
            <a:r>
              <a:rPr lang="lv-LV" sz="2400" dirty="0">
                <a:cs typeface="Times New Roman" panose="02020603050405020304" pitchFamily="18" charset="0"/>
              </a:rPr>
              <a:t>Pavadzīmes sagatavo (izraksta) par pārdotajām precēm. </a:t>
            </a:r>
            <a:r>
              <a:rPr lang="lv-LV" sz="2400" dirty="0" smtClean="0">
                <a:cs typeface="Times New Roman" panose="02020603050405020304" pitchFamily="18" charset="0"/>
              </a:rPr>
              <a:t> </a:t>
            </a:r>
          </a:p>
          <a:p>
            <a:pPr algn="just"/>
            <a:endParaRPr lang="lv-LV" sz="2400" dirty="0" smtClean="0">
              <a:cs typeface="Times New Roman" panose="02020603050405020304" pitchFamily="18" charset="0"/>
            </a:endParaRPr>
          </a:p>
          <a:p>
            <a:pPr algn="just"/>
            <a:r>
              <a:rPr lang="lv-LV" sz="2400" b="1" dirty="0" smtClean="0">
                <a:cs typeface="Times New Roman" panose="02020603050405020304" pitchFamily="18" charset="0"/>
              </a:rPr>
              <a:t>Čeks</a:t>
            </a:r>
            <a:r>
              <a:rPr lang="lv-LV" sz="2400" dirty="0">
                <a:cs typeface="Times New Roman" panose="02020603050405020304" pitchFamily="18" charset="0"/>
              </a:rPr>
              <a:t>. Attaisnojuma dokuments, kuru izdrukā elektroniskais kases aparāts. Apliecina darījumu (pirkumu) par kuru samaksāts skaidrā naudā vai ar bankas </a:t>
            </a:r>
            <a:r>
              <a:rPr lang="lv-LV" sz="2400" dirty="0" smtClean="0">
                <a:cs typeface="Times New Roman" panose="02020603050405020304" pitchFamily="18" charset="0"/>
              </a:rPr>
              <a:t>karti.</a:t>
            </a:r>
          </a:p>
        </p:txBody>
      </p:sp>
      <p:sp>
        <p:nvSpPr>
          <p:cNvPr id="5" name="Virsraksts 4"/>
          <p:cNvSpPr>
            <a:spLocks noGrp="1"/>
          </p:cNvSpPr>
          <p:nvPr>
            <p:ph type="ctrTitle"/>
          </p:nvPr>
        </p:nvSpPr>
        <p:spPr>
          <a:xfrm>
            <a:off x="486688" y="651889"/>
            <a:ext cx="7617047" cy="648071"/>
          </a:xfrm>
        </p:spPr>
        <p:txBody>
          <a:bodyPr>
            <a:noAutofit/>
          </a:bodyPr>
          <a:lstStyle/>
          <a:p>
            <a:r>
              <a:rPr lang="lv-LV" sz="4000" dirty="0">
                <a:cs typeface="Times New Roman" panose="02020603050405020304" pitchFamily="18" charset="0"/>
              </a:rPr>
              <a:t>Attaisnojuma dokumentu </a:t>
            </a:r>
            <a:r>
              <a:rPr lang="lv-LV" sz="4000" dirty="0" smtClean="0">
                <a:cs typeface="Times New Roman" panose="02020603050405020304" pitchFamily="18" charset="0"/>
              </a:rPr>
              <a:t>veidi</a:t>
            </a:r>
            <a:endParaRPr lang="lv-LV" sz="4000" dirty="0">
              <a:cs typeface="Times New Roman" panose="02020603050405020304" pitchFamily="18" charset="0"/>
            </a:endParaRPr>
          </a:p>
        </p:txBody>
      </p:sp>
    </p:spTree>
    <p:extLst>
      <p:ext uri="{BB962C8B-B14F-4D97-AF65-F5344CB8AC3E}">
        <p14:creationId xmlns:p14="http://schemas.microsoft.com/office/powerpoint/2010/main" val="42058385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lnSpcReduction="10000"/>
          </a:bodyPr>
          <a:lstStyle/>
          <a:p>
            <a:pPr lvl="0"/>
            <a:endParaRPr lang="lv-LV" sz="1900" b="1" dirty="0" smtClean="0">
              <a:solidFill>
                <a:prstClr val="black"/>
              </a:solidFill>
              <a:latin typeface="Times New Roman" panose="02020603050405020304" pitchFamily="18" charset="0"/>
              <a:cs typeface="Times New Roman" panose="02020603050405020304" pitchFamily="18" charset="0"/>
            </a:endParaRPr>
          </a:p>
          <a:p>
            <a:pPr lvl="0" algn="just"/>
            <a:r>
              <a:rPr lang="lv-LV" sz="2400" b="1" dirty="0" smtClean="0">
                <a:solidFill>
                  <a:prstClr val="black"/>
                </a:solidFill>
                <a:cs typeface="Times New Roman" panose="02020603050405020304" pitchFamily="18" charset="0"/>
              </a:rPr>
              <a:t>Kvīts</a:t>
            </a:r>
            <a:r>
              <a:rPr lang="lv-LV" sz="2400" dirty="0">
                <a:solidFill>
                  <a:prstClr val="black"/>
                </a:solidFill>
                <a:cs typeface="Times New Roman" panose="02020603050405020304" pitchFamily="18" charset="0"/>
              </a:rPr>
              <a:t>. Kvītis ir tiesības lietot tikai tiesību normās noteiktos gadījumos un pirms izrakstīšanas kvītis ir jāreģistrē Valsts ieņēmumu dienestā. Kvīts apliecina darījumu, norēķins par kuru ir veikts skaidrā naudā</a:t>
            </a:r>
            <a:r>
              <a:rPr lang="lv-LV" sz="2400" dirty="0" smtClean="0">
                <a:solidFill>
                  <a:prstClr val="black"/>
                </a:solidFill>
                <a:cs typeface="Times New Roman" panose="02020603050405020304" pitchFamily="18" charset="0"/>
              </a:rPr>
              <a:t>.</a:t>
            </a:r>
          </a:p>
          <a:p>
            <a:pPr lvl="0" algn="just"/>
            <a:r>
              <a:rPr lang="lv-LV" sz="2400" dirty="0" smtClean="0">
                <a:solidFill>
                  <a:prstClr val="black"/>
                </a:solidFill>
                <a:cs typeface="Times New Roman" panose="02020603050405020304" pitchFamily="18" charset="0"/>
              </a:rPr>
              <a:t> </a:t>
            </a:r>
            <a:r>
              <a:rPr lang="lv-LV" sz="2400" dirty="0">
                <a:solidFill>
                  <a:prstClr val="black"/>
                </a:solidFill>
                <a:cs typeface="Times New Roman" panose="02020603050405020304" pitchFamily="18" charset="0"/>
              </a:rPr>
              <a:t>Pastāv arī "Kvīts EKA čekam". Šāda kvīts nav jāreģistrē Valsts ieņēmumu dienestā un šādu kvīti izmanto, lai pievienotu elektroniskā kases aparāta čekam, ja čekā nav iekļauti visi nepieciešami rekvizīti (piemēram, preces vienas vienības cena un preču skaits</a:t>
            </a:r>
            <a:r>
              <a:rPr lang="lv-LV" sz="2400" dirty="0" smtClean="0">
                <a:solidFill>
                  <a:prstClr val="black"/>
                </a:solidFill>
                <a:cs typeface="Times New Roman" panose="02020603050405020304" pitchFamily="18" charset="0"/>
              </a:rPr>
              <a:t>).</a:t>
            </a:r>
          </a:p>
          <a:p>
            <a:pPr lvl="0" algn="just"/>
            <a:r>
              <a:rPr lang="lv-LV" sz="2400" b="1" dirty="0">
                <a:solidFill>
                  <a:prstClr val="black"/>
                </a:solidFill>
                <a:cs typeface="Times New Roman" panose="02020603050405020304" pitchFamily="18" charset="0"/>
              </a:rPr>
              <a:t>Biļete</a:t>
            </a:r>
            <a:r>
              <a:rPr lang="lv-LV" sz="2400" dirty="0">
                <a:solidFill>
                  <a:prstClr val="black"/>
                </a:solidFill>
                <a:cs typeface="Times New Roman" panose="02020603050405020304" pitchFamily="18" charset="0"/>
              </a:rPr>
              <a:t>. Arī biļetes ir tiesības lietot tikai atsevišķos tiesību normās noteiktos gadījumos. Un arī biļetes, pirms to lietošanas ir jāreģistrē Valsts ieņēmumu dienestā.</a:t>
            </a:r>
          </a:p>
          <a:p>
            <a:pPr lvl="0"/>
            <a:endParaRPr lang="lv-LV" sz="1900" dirty="0">
              <a:solidFill>
                <a:prstClr val="black"/>
              </a:solidFill>
              <a:latin typeface="Times New Roman" panose="02020603050405020304" pitchFamily="18" charset="0"/>
              <a:cs typeface="Times New Roman" panose="02020603050405020304" pitchFamily="18" charset="0"/>
            </a:endParaRPr>
          </a:p>
          <a:p>
            <a:endParaRPr lang="lv-LV" dirty="0"/>
          </a:p>
        </p:txBody>
      </p:sp>
      <p:sp>
        <p:nvSpPr>
          <p:cNvPr id="5" name="Virsraksts 4"/>
          <p:cNvSpPr>
            <a:spLocks noGrp="1"/>
          </p:cNvSpPr>
          <p:nvPr>
            <p:ph type="ctrTitle"/>
          </p:nvPr>
        </p:nvSpPr>
        <p:spPr>
          <a:xfrm>
            <a:off x="628650" y="764704"/>
            <a:ext cx="6931683" cy="648069"/>
          </a:xfrm>
        </p:spPr>
        <p:txBody>
          <a:bodyPr>
            <a:normAutofit/>
          </a:bodyPr>
          <a:lstStyle/>
          <a:p>
            <a:r>
              <a:rPr lang="lv-LV" sz="4000" dirty="0">
                <a:solidFill>
                  <a:prstClr val="black"/>
                </a:solidFill>
                <a:cs typeface="Times New Roman" panose="02020603050405020304" pitchFamily="18" charset="0"/>
              </a:rPr>
              <a:t>Attaisnojuma dokumentu veidi</a:t>
            </a:r>
            <a:endParaRPr lang="lv-LV" sz="4000" dirty="0">
              <a:cs typeface="Times New Roman" panose="02020603050405020304" pitchFamily="18" charset="0"/>
            </a:endParaRPr>
          </a:p>
        </p:txBody>
      </p:sp>
    </p:spTree>
    <p:extLst>
      <p:ext uri="{BB962C8B-B14F-4D97-AF65-F5344CB8AC3E}">
        <p14:creationId xmlns:p14="http://schemas.microsoft.com/office/powerpoint/2010/main" val="41357050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Autofit/>
          </a:bodyPr>
          <a:lstStyle/>
          <a:p>
            <a:pPr algn="just"/>
            <a:r>
              <a:rPr lang="lv-LV" sz="2400" b="1" dirty="0">
                <a:cs typeface="Times New Roman" panose="02020603050405020304" pitchFamily="18" charset="0"/>
              </a:rPr>
              <a:t>Darba algas izmaksu sarakstu </a:t>
            </a:r>
            <a:r>
              <a:rPr lang="lv-LV" sz="2400" dirty="0">
                <a:cs typeface="Times New Roman" panose="02020603050405020304" pitchFamily="18" charset="0"/>
              </a:rPr>
              <a:t>var izmantot kā attaisnojuma dokumentu, lai iegrāmatotu uzņēmuma saistības izmaksāt darba algu un nodokļus</a:t>
            </a:r>
            <a:r>
              <a:rPr lang="lv-LV" sz="2400" dirty="0" smtClean="0">
                <a:cs typeface="Times New Roman" panose="02020603050405020304" pitchFamily="18" charset="0"/>
              </a:rPr>
              <a:t>.</a:t>
            </a:r>
          </a:p>
          <a:p>
            <a:pPr algn="just"/>
            <a:r>
              <a:rPr lang="lv-LV" sz="2400" b="1" dirty="0" smtClean="0">
                <a:cs typeface="Times New Roman" panose="02020603050405020304" pitchFamily="18" charset="0"/>
              </a:rPr>
              <a:t>Bankas </a:t>
            </a:r>
            <a:r>
              <a:rPr lang="lv-LV" sz="2400" b="1" dirty="0">
                <a:cs typeface="Times New Roman" panose="02020603050405020304" pitchFamily="18" charset="0"/>
              </a:rPr>
              <a:t>dokuments </a:t>
            </a:r>
            <a:r>
              <a:rPr lang="lv-LV" sz="2400" dirty="0">
                <a:cs typeface="Times New Roman" panose="02020603050405020304" pitchFamily="18" charset="0"/>
              </a:rPr>
              <a:t>(piemēram, maksājuma uzdevums, konta izraksts). Ir izmantojams kā attaisnojuma dokuments, lai iegrāmatotu bezskaidras naudas maksājumu</a:t>
            </a:r>
            <a:r>
              <a:rPr lang="lv-LV" sz="2400" dirty="0" smtClean="0">
                <a:cs typeface="Times New Roman" panose="02020603050405020304" pitchFamily="18" charset="0"/>
              </a:rPr>
              <a:t>.</a:t>
            </a:r>
          </a:p>
          <a:p>
            <a:pPr algn="just"/>
            <a:r>
              <a:rPr lang="lv-LV" sz="2400" b="1" dirty="0" smtClean="0">
                <a:cs typeface="Times New Roman" panose="02020603050405020304" pitchFamily="18" charset="0"/>
              </a:rPr>
              <a:t>Grāmatvedības </a:t>
            </a:r>
            <a:r>
              <a:rPr lang="lv-LV" sz="2400" b="1" dirty="0">
                <a:cs typeface="Times New Roman" panose="02020603050405020304" pitchFamily="18" charset="0"/>
              </a:rPr>
              <a:t>izziņa. </a:t>
            </a:r>
            <a:r>
              <a:rPr lang="lv-LV" sz="2400" dirty="0">
                <a:cs typeface="Times New Roman" panose="02020603050405020304" pitchFamily="18" charset="0"/>
              </a:rPr>
              <a:t>Var izmantot kā attaisnojuma dokumentu, piemēram, lai labotu kādu kļūdainu grāmatojumu</a:t>
            </a:r>
            <a:r>
              <a:rPr lang="lv-LV" sz="2400" dirty="0" smtClean="0">
                <a:cs typeface="Times New Roman" panose="02020603050405020304" pitchFamily="18" charset="0"/>
              </a:rPr>
              <a:t>.</a:t>
            </a:r>
          </a:p>
          <a:p>
            <a:pPr algn="just"/>
            <a:r>
              <a:rPr lang="lv-LV" sz="2400" b="1" dirty="0" smtClean="0">
                <a:cs typeface="Times New Roman" panose="02020603050405020304" pitchFamily="18" charset="0"/>
              </a:rPr>
              <a:t>Kredītrēķins</a:t>
            </a:r>
            <a:r>
              <a:rPr lang="lv-LV" sz="2400" b="1" dirty="0">
                <a:cs typeface="Times New Roman" panose="02020603050405020304" pitchFamily="18" charset="0"/>
              </a:rPr>
              <a:t>. </a:t>
            </a:r>
            <a:r>
              <a:rPr lang="lv-LV" sz="2400" dirty="0">
                <a:cs typeface="Times New Roman" panose="02020603050405020304" pitchFamily="18" charset="0"/>
              </a:rPr>
              <a:t>Parasti sagatavo, ja puses ir vienojušās samazināt preču vai pakalpojumu cenu (piemēram, atlaide, preču vai pakalpojumu trūkumi</a:t>
            </a:r>
            <a:r>
              <a:rPr lang="lv-LV" sz="2400" dirty="0" smtClean="0">
                <a:cs typeface="Times New Roman" panose="02020603050405020304" pitchFamily="18" charset="0"/>
              </a:rPr>
              <a:t>).</a:t>
            </a:r>
            <a:endParaRPr lang="lv-LV" sz="2400" dirty="0">
              <a:cs typeface="Times New Roman" panose="02020603050405020304" pitchFamily="18" charset="0"/>
            </a:endParaRPr>
          </a:p>
        </p:txBody>
      </p:sp>
      <p:sp>
        <p:nvSpPr>
          <p:cNvPr id="5" name="Virsraksts 4"/>
          <p:cNvSpPr>
            <a:spLocks noGrp="1"/>
          </p:cNvSpPr>
          <p:nvPr>
            <p:ph type="ctrTitle"/>
          </p:nvPr>
        </p:nvSpPr>
        <p:spPr>
          <a:xfrm>
            <a:off x="598262" y="763824"/>
            <a:ext cx="6998074" cy="648071"/>
          </a:xfrm>
        </p:spPr>
        <p:txBody>
          <a:bodyPr>
            <a:noAutofit/>
          </a:bodyPr>
          <a:lstStyle/>
          <a:p>
            <a:r>
              <a:rPr lang="lv-LV" sz="4000" dirty="0">
                <a:cs typeface="Times New Roman" panose="02020603050405020304" pitchFamily="18" charset="0"/>
              </a:rPr>
              <a:t>Attaisnojuma dokumentu </a:t>
            </a:r>
            <a:r>
              <a:rPr lang="lv-LV" sz="4000" dirty="0" smtClean="0">
                <a:cs typeface="Times New Roman" panose="02020603050405020304" pitchFamily="18" charset="0"/>
              </a:rPr>
              <a:t>veidi</a:t>
            </a:r>
            <a:endParaRPr lang="lv-LV" sz="4000" dirty="0">
              <a:cs typeface="Times New Roman" panose="02020603050405020304" pitchFamily="18" charset="0"/>
            </a:endParaRPr>
          </a:p>
        </p:txBody>
      </p:sp>
    </p:spTree>
    <p:extLst>
      <p:ext uri="{BB962C8B-B14F-4D97-AF65-F5344CB8AC3E}">
        <p14:creationId xmlns:p14="http://schemas.microsoft.com/office/powerpoint/2010/main" val="6573567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algn="just"/>
            <a:r>
              <a:rPr lang="lv-LV" sz="2400" b="1" dirty="0">
                <a:cs typeface="Times New Roman" panose="02020603050405020304" pitchFamily="18" charset="0"/>
              </a:rPr>
              <a:t>Līgums. </a:t>
            </a:r>
            <a:r>
              <a:rPr lang="lv-LV" sz="2400" dirty="0">
                <a:cs typeface="Times New Roman" panose="02020603050405020304" pitchFamily="18" charset="0"/>
              </a:rPr>
              <a:t>Lai līgumu varētu uzskatīt par attaisnojuma dokumentu, līgumam ir jāapliecina, ka ir noticis saimnieciskais darījums (vērtību maiņa), kā arī līgumam ir jāsatur nepieciešamie rekvizīti</a:t>
            </a:r>
            <a:r>
              <a:rPr lang="lv-LV" sz="2400" dirty="0" smtClean="0">
                <a:cs typeface="Times New Roman" panose="02020603050405020304" pitchFamily="18" charset="0"/>
              </a:rPr>
              <a:t>. </a:t>
            </a:r>
          </a:p>
          <a:p>
            <a:pPr algn="just"/>
            <a:r>
              <a:rPr lang="lv-LV" sz="2400" b="1" dirty="0" smtClean="0">
                <a:cs typeface="Times New Roman" panose="02020603050405020304" pitchFamily="18" charset="0"/>
              </a:rPr>
              <a:t>Piemēram</a:t>
            </a:r>
            <a:r>
              <a:rPr lang="lv-LV" sz="2400" b="1" dirty="0">
                <a:cs typeface="Times New Roman" panose="02020603050405020304" pitchFamily="18" charset="0"/>
              </a:rPr>
              <a:t>, </a:t>
            </a:r>
            <a:r>
              <a:rPr lang="lv-LV" sz="2400" dirty="0">
                <a:cs typeface="Times New Roman" panose="02020603050405020304" pitchFamily="18" charset="0"/>
              </a:rPr>
              <a:t>ja ir noslēgts aizdevuma līgums, bet naudas kustība (nodošana) nav notikusi, tad arī saimnieciskais darījums nav noticis. Tāpēc šāds līgums nav attaisnojuma dokuments</a:t>
            </a:r>
            <a:r>
              <a:rPr lang="lv-LV" sz="2400" dirty="0" smtClean="0">
                <a:cs typeface="Times New Roman" panose="02020603050405020304" pitchFamily="18" charset="0"/>
              </a:rPr>
              <a:t>. Ja </a:t>
            </a:r>
            <a:r>
              <a:rPr lang="lv-LV" sz="2400" dirty="0">
                <a:cs typeface="Times New Roman" panose="02020603050405020304" pitchFamily="18" charset="0"/>
              </a:rPr>
              <a:t>aizdevuma līgumā ir ierakstīts, ka aizņēmējs naudu ir saņēmis līguma parakstīšanas brīdī, tad gan šāds līgums apliecina saimnieciskā darījuma esamību un to ir pamats izmantot par attaisnojuma dokumentu</a:t>
            </a:r>
            <a:r>
              <a:rPr lang="lv-LV" sz="2400" dirty="0" smtClean="0">
                <a:cs typeface="Times New Roman" panose="02020603050405020304" pitchFamily="18" charset="0"/>
              </a:rPr>
              <a:t>.</a:t>
            </a:r>
          </a:p>
        </p:txBody>
      </p:sp>
      <p:sp>
        <p:nvSpPr>
          <p:cNvPr id="5" name="Virsraksts 4"/>
          <p:cNvSpPr>
            <a:spLocks noGrp="1"/>
          </p:cNvSpPr>
          <p:nvPr>
            <p:ph type="ctrTitle"/>
          </p:nvPr>
        </p:nvSpPr>
        <p:spPr>
          <a:xfrm>
            <a:off x="659920" y="764704"/>
            <a:ext cx="6792400" cy="648071"/>
          </a:xfrm>
        </p:spPr>
        <p:txBody>
          <a:bodyPr>
            <a:noAutofit/>
          </a:bodyPr>
          <a:lstStyle/>
          <a:p>
            <a:r>
              <a:rPr lang="lv-LV" sz="4000" dirty="0">
                <a:cs typeface="Times New Roman" panose="02020603050405020304" pitchFamily="18" charset="0"/>
              </a:rPr>
              <a:t>Attaisnojuma dokumentu </a:t>
            </a:r>
            <a:r>
              <a:rPr lang="lv-LV" sz="4000" dirty="0" smtClean="0">
                <a:cs typeface="Times New Roman" panose="02020603050405020304" pitchFamily="18" charset="0"/>
              </a:rPr>
              <a:t>veidi</a:t>
            </a:r>
            <a:endParaRPr lang="lv-LV" sz="4000" dirty="0">
              <a:cs typeface="Times New Roman" panose="02020603050405020304" pitchFamily="18" charset="0"/>
            </a:endParaRPr>
          </a:p>
        </p:txBody>
      </p:sp>
    </p:spTree>
    <p:extLst>
      <p:ext uri="{BB962C8B-B14F-4D97-AF65-F5344CB8AC3E}">
        <p14:creationId xmlns:p14="http://schemas.microsoft.com/office/powerpoint/2010/main" val="10648211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algn="just"/>
            <a:r>
              <a:rPr lang="lv-LV" sz="2400" dirty="0">
                <a:cs typeface="Times New Roman" panose="02020603050405020304" pitchFamily="18" charset="0"/>
              </a:rPr>
              <a:t>Papīra formātā sagatavotu attaisnojuma dokumentu var labot, izdarot labojumu </a:t>
            </a:r>
            <a:r>
              <a:rPr lang="lv-LV" sz="2400" dirty="0" smtClean="0">
                <a:cs typeface="Times New Roman" panose="02020603050405020304" pitchFamily="18" charset="0"/>
              </a:rPr>
              <a:t>uz </a:t>
            </a:r>
            <a:r>
              <a:rPr lang="lv-LV" sz="2400" dirty="0">
                <a:cs typeface="Times New Roman" panose="02020603050405020304" pitchFamily="18" charset="0"/>
              </a:rPr>
              <a:t>paša dokumenta. </a:t>
            </a:r>
            <a:endParaRPr lang="lv-LV" sz="2400" dirty="0" smtClean="0">
              <a:cs typeface="Times New Roman" panose="02020603050405020304" pitchFamily="18" charset="0"/>
            </a:endParaRPr>
          </a:p>
          <a:p>
            <a:pPr algn="just"/>
            <a:endParaRPr lang="lv-LV" sz="2400" dirty="0">
              <a:cs typeface="Times New Roman" panose="02020603050405020304" pitchFamily="18" charset="0"/>
            </a:endParaRPr>
          </a:p>
          <a:p>
            <a:pPr algn="just"/>
            <a:r>
              <a:rPr lang="lv-LV" sz="2400" dirty="0" smtClean="0">
                <a:cs typeface="Times New Roman" panose="02020603050405020304" pitchFamily="18" charset="0"/>
              </a:rPr>
              <a:t>Tādā </a:t>
            </a:r>
            <a:r>
              <a:rPr lang="lv-LV" sz="2400" dirty="0">
                <a:cs typeface="Times New Roman" panose="02020603050405020304" pitchFamily="18" charset="0"/>
              </a:rPr>
              <a:t>gadījumā labojums ir jāatrunā ("Labotam ticēt"). </a:t>
            </a:r>
            <a:r>
              <a:rPr lang="lv-LV" sz="2400" dirty="0" smtClean="0">
                <a:cs typeface="Times New Roman" panose="02020603050405020304" pitchFamily="18" charset="0"/>
              </a:rPr>
              <a:t>Tāpat</a:t>
            </a:r>
            <a:r>
              <a:rPr lang="lv-LV" sz="2400" dirty="0">
                <a:cs typeface="Times New Roman" panose="02020603050405020304" pitchFamily="18" charset="0"/>
              </a:rPr>
              <a:t>, jāuzraksta, kas (vārds, uzvārds), kad (datums) un kāpēc (iemesls, pamatojums) ir labojis dokumentu. </a:t>
            </a:r>
            <a:endParaRPr lang="lv-LV" sz="2400" dirty="0" smtClean="0">
              <a:cs typeface="Times New Roman" panose="02020603050405020304" pitchFamily="18" charset="0"/>
            </a:endParaRPr>
          </a:p>
          <a:p>
            <a:pPr algn="just"/>
            <a:endParaRPr lang="lv-LV" sz="2400" dirty="0" smtClean="0">
              <a:cs typeface="Times New Roman" panose="02020603050405020304" pitchFamily="18" charset="0"/>
            </a:endParaRPr>
          </a:p>
          <a:p>
            <a:pPr algn="just"/>
            <a:r>
              <a:rPr lang="lv-LV" sz="2400" dirty="0" smtClean="0">
                <a:cs typeface="Times New Roman" panose="02020603050405020304" pitchFamily="18" charset="0"/>
              </a:rPr>
              <a:t>Labojums </a:t>
            </a:r>
            <a:r>
              <a:rPr lang="lv-LV" sz="2400" dirty="0">
                <a:cs typeface="Times New Roman" panose="02020603050405020304" pitchFamily="18" charset="0"/>
              </a:rPr>
              <a:t>jāparaksta tai personai, kura ir labojusi attiecīgo </a:t>
            </a:r>
            <a:r>
              <a:rPr lang="lv-LV" sz="2400" dirty="0" smtClean="0">
                <a:cs typeface="Times New Roman" panose="02020603050405020304" pitchFamily="18" charset="0"/>
              </a:rPr>
              <a:t>dokumentu.</a:t>
            </a:r>
            <a:endParaRPr lang="lv-LV" sz="2400" dirty="0">
              <a:cs typeface="Times New Roman" panose="02020603050405020304" pitchFamily="18" charset="0"/>
            </a:endParaRPr>
          </a:p>
        </p:txBody>
      </p:sp>
      <p:sp>
        <p:nvSpPr>
          <p:cNvPr id="5" name="Virsraksts 4"/>
          <p:cNvSpPr>
            <a:spLocks noGrp="1"/>
          </p:cNvSpPr>
          <p:nvPr>
            <p:ph type="ctrTitle"/>
          </p:nvPr>
        </p:nvSpPr>
        <p:spPr>
          <a:xfrm>
            <a:off x="649680" y="764489"/>
            <a:ext cx="7522720" cy="648071"/>
          </a:xfrm>
        </p:spPr>
        <p:txBody>
          <a:bodyPr>
            <a:noAutofit/>
          </a:bodyPr>
          <a:lstStyle/>
          <a:p>
            <a:r>
              <a:rPr lang="lv-LV" sz="4000" dirty="0">
                <a:cs typeface="Times New Roman" panose="02020603050405020304" pitchFamily="18" charset="0"/>
              </a:rPr>
              <a:t>Attaisnojuma dokumentu </a:t>
            </a:r>
            <a:r>
              <a:rPr lang="lv-LV" sz="4000" dirty="0" smtClean="0">
                <a:cs typeface="Times New Roman" panose="02020603050405020304" pitchFamily="18" charset="0"/>
              </a:rPr>
              <a:t>labošana</a:t>
            </a:r>
            <a:endParaRPr lang="lv-LV" sz="4000" dirty="0">
              <a:cs typeface="Times New Roman" panose="02020603050405020304" pitchFamily="18" charset="0"/>
            </a:endParaRPr>
          </a:p>
        </p:txBody>
      </p:sp>
    </p:spTree>
    <p:extLst>
      <p:ext uri="{BB962C8B-B14F-4D97-AF65-F5344CB8AC3E}">
        <p14:creationId xmlns:p14="http://schemas.microsoft.com/office/powerpoint/2010/main" val="33472178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lnSpcReduction="10000"/>
          </a:bodyPr>
          <a:lstStyle/>
          <a:p>
            <a:pPr marL="0" indent="0" algn="just">
              <a:buNone/>
            </a:pPr>
            <a:r>
              <a:rPr lang="lv-LV" sz="2400" dirty="0" smtClean="0">
                <a:cs typeface="Times New Roman" panose="02020603050405020304" pitchFamily="18" charset="0"/>
              </a:rPr>
              <a:t>Dokumentu </a:t>
            </a:r>
            <a:r>
              <a:rPr lang="lv-LV" sz="2400" dirty="0">
                <a:cs typeface="Times New Roman" panose="02020603050405020304" pitchFamily="18" charset="0"/>
              </a:rPr>
              <a:t>var labot arī, izmantojot grāmatvedības izziņu (sagatavojot jaunu dokumentu, kuru var pievienot labojamajam dokumentam</a:t>
            </a:r>
            <a:r>
              <a:rPr lang="lv-LV" sz="2400" dirty="0" smtClean="0">
                <a:cs typeface="Times New Roman" panose="02020603050405020304" pitchFamily="18" charset="0"/>
              </a:rPr>
              <a:t>).</a:t>
            </a:r>
          </a:p>
          <a:p>
            <a:pPr algn="just">
              <a:buFont typeface="Wingdings" panose="05000000000000000000" pitchFamily="2" charset="2"/>
              <a:buChar char="q"/>
            </a:pPr>
            <a:r>
              <a:rPr lang="lv-LV" sz="2400" dirty="0" smtClean="0">
                <a:cs typeface="Times New Roman" panose="02020603050405020304" pitchFamily="18" charset="0"/>
              </a:rPr>
              <a:t>     </a:t>
            </a:r>
            <a:r>
              <a:rPr lang="lv-LV" sz="2400" dirty="0">
                <a:cs typeface="Times New Roman" panose="02020603050405020304" pitchFamily="18" charset="0"/>
              </a:rPr>
              <a:t>Šādā grāmatvedības izziņā jānorāda</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 Informācija </a:t>
            </a:r>
            <a:r>
              <a:rPr lang="lv-LV" sz="2400" dirty="0">
                <a:cs typeface="Times New Roman" panose="02020603050405020304" pitchFamily="18" charset="0"/>
              </a:rPr>
              <a:t>par to dokumentu, kurš tiek labots (dokumenta nosaukums, numurs, datums</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Datumu</a:t>
            </a:r>
            <a:r>
              <a:rPr lang="lv-LV" sz="2400" dirty="0">
                <a:cs typeface="Times New Roman" panose="02020603050405020304" pitchFamily="18" charset="0"/>
              </a:rPr>
              <a:t>, kurā tiek veikts labojums (grāmatvedības izziņas datums</a:t>
            </a:r>
            <a:r>
              <a:rPr lang="lv-LV" sz="2400" dirty="0" smtClean="0">
                <a:cs typeface="Times New Roman" panose="02020603050405020304" pitchFamily="18" charset="0"/>
              </a:rPr>
              <a:t>).</a:t>
            </a:r>
          </a:p>
          <a:p>
            <a:pPr algn="just"/>
            <a:r>
              <a:rPr lang="lv-LV" sz="2400" dirty="0" smtClean="0">
                <a:cs typeface="Times New Roman" panose="02020603050405020304" pitchFamily="18" charset="0"/>
              </a:rPr>
              <a:t>Labojuma </a:t>
            </a:r>
            <a:r>
              <a:rPr lang="lv-LV" sz="2400" dirty="0">
                <a:cs typeface="Times New Roman" panose="02020603050405020304" pitchFamily="18" charset="0"/>
              </a:rPr>
              <a:t>iemeslu</a:t>
            </a:r>
            <a:r>
              <a:rPr lang="lv-LV" sz="2400" dirty="0" smtClean="0">
                <a:cs typeface="Times New Roman" panose="02020603050405020304" pitchFamily="18" charset="0"/>
              </a:rPr>
              <a:t>. Personu</a:t>
            </a:r>
            <a:r>
              <a:rPr lang="lv-LV" sz="2400" dirty="0">
                <a:cs typeface="Times New Roman" panose="02020603050405020304" pitchFamily="18" charset="0"/>
              </a:rPr>
              <a:t>, kura atļāvusi veikt </a:t>
            </a:r>
            <a:r>
              <a:rPr lang="lv-LV" sz="2400" dirty="0" smtClean="0">
                <a:cs typeface="Times New Roman" panose="02020603050405020304" pitchFamily="18" charset="0"/>
              </a:rPr>
              <a:t>labojumu</a:t>
            </a:r>
            <a:r>
              <a:rPr lang="lv-LV" sz="2400" dirty="0" smtClean="0"/>
              <a:t>.</a:t>
            </a:r>
          </a:p>
          <a:p>
            <a:pPr algn="just"/>
            <a:r>
              <a:rPr lang="lv-LV" sz="2400" dirty="0">
                <a:cs typeface="Times New Roman" panose="02020603050405020304" pitchFamily="18" charset="0"/>
              </a:rPr>
              <a:t>Uz labojamā dokumenta uzraksta, ka attiecīgajam dokumentam ir sagatavota grāmatvedības izziņa, kā arī uzraksta izziņas </a:t>
            </a:r>
            <a:r>
              <a:rPr lang="lv-LV" sz="2400" dirty="0" smtClean="0">
                <a:cs typeface="Times New Roman" panose="02020603050405020304" pitchFamily="18" charset="0"/>
              </a:rPr>
              <a:t>datumu.</a:t>
            </a:r>
            <a:endParaRPr lang="lv-LV" sz="2400" dirty="0">
              <a:cs typeface="Times New Roman" panose="02020603050405020304" pitchFamily="18" charset="0"/>
            </a:endParaRPr>
          </a:p>
        </p:txBody>
      </p:sp>
      <p:sp>
        <p:nvSpPr>
          <p:cNvPr id="5" name="Virsraksts 4"/>
          <p:cNvSpPr>
            <a:spLocks noGrp="1"/>
          </p:cNvSpPr>
          <p:nvPr>
            <p:ph type="ctrTitle"/>
          </p:nvPr>
        </p:nvSpPr>
        <p:spPr>
          <a:xfrm>
            <a:off x="628650" y="620688"/>
            <a:ext cx="7381263" cy="648071"/>
          </a:xfrm>
        </p:spPr>
        <p:txBody>
          <a:bodyPr>
            <a:noAutofit/>
          </a:bodyPr>
          <a:lstStyle/>
          <a:p>
            <a:r>
              <a:rPr lang="lv-LV" sz="4000" dirty="0">
                <a:cs typeface="Times New Roman" panose="02020603050405020304" pitchFamily="18" charset="0"/>
              </a:rPr>
              <a:t>Attaisnojuma dokumentu labošana</a:t>
            </a:r>
          </a:p>
        </p:txBody>
      </p:sp>
    </p:spTree>
    <p:extLst>
      <p:ext uri="{BB962C8B-B14F-4D97-AF65-F5344CB8AC3E}">
        <p14:creationId xmlns:p14="http://schemas.microsoft.com/office/powerpoint/2010/main" val="8687010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buNone/>
            </a:pPr>
            <a:r>
              <a:rPr lang="lv-LV" sz="2400" dirty="0" smtClean="0">
                <a:solidFill>
                  <a:srgbClr val="333333"/>
                </a:solidFill>
                <a:cs typeface="Times New Roman" panose="02020603050405020304" pitchFamily="18" charset="0"/>
              </a:rPr>
              <a:t> </a:t>
            </a:r>
            <a:r>
              <a:rPr lang="lv-LV" sz="2400" dirty="0" err="1" smtClean="0">
                <a:cs typeface="Times New Roman" panose="02020603050405020304" pitchFamily="18" charset="0"/>
              </a:rPr>
              <a:t>Papildrekvizīti</a:t>
            </a:r>
            <a:r>
              <a:rPr lang="lv-LV" sz="2400" dirty="0" smtClean="0">
                <a:cs typeface="Times New Roman" panose="02020603050405020304" pitchFamily="18" charset="0"/>
              </a:rPr>
              <a:t> </a:t>
            </a:r>
            <a:r>
              <a:rPr lang="lv-LV" sz="2400" dirty="0">
                <a:cs typeface="Times New Roman" panose="02020603050405020304" pitchFamily="18" charset="0"/>
              </a:rPr>
              <a:t>preču piegādes dokumentam:</a:t>
            </a:r>
          </a:p>
          <a:p>
            <a:pPr>
              <a:buFont typeface="Arial"/>
              <a:buChar char="•"/>
            </a:pPr>
            <a:endParaRPr lang="lv-LV" sz="2400" dirty="0" smtClean="0">
              <a:cs typeface="Times New Roman" panose="02020603050405020304" pitchFamily="18" charset="0"/>
            </a:endParaRPr>
          </a:p>
          <a:p>
            <a:pPr>
              <a:buFont typeface="Arial"/>
              <a:buChar char="•"/>
            </a:pPr>
            <a:r>
              <a:rPr lang="lv-LV" sz="2400" dirty="0" smtClean="0">
                <a:cs typeface="Times New Roman" panose="02020603050405020304" pitchFamily="18" charset="0"/>
              </a:rPr>
              <a:t>preču </a:t>
            </a:r>
            <a:r>
              <a:rPr lang="lv-LV" sz="2400" dirty="0">
                <a:cs typeface="Times New Roman" panose="02020603050405020304" pitchFamily="18" charset="0"/>
              </a:rPr>
              <a:t>izsniegšanas vietas </a:t>
            </a:r>
            <a:r>
              <a:rPr lang="lv-LV" sz="2400" dirty="0" smtClean="0">
                <a:cs typeface="Times New Roman" panose="02020603050405020304" pitchFamily="18" charset="0"/>
              </a:rPr>
              <a:t>adrese;</a:t>
            </a:r>
            <a:endParaRPr lang="lv-LV" sz="2400" dirty="0">
              <a:cs typeface="Times New Roman" panose="02020603050405020304" pitchFamily="18" charset="0"/>
            </a:endParaRPr>
          </a:p>
          <a:p>
            <a:pPr>
              <a:buFont typeface="Arial"/>
              <a:buChar char="•"/>
            </a:pPr>
            <a:endParaRPr lang="lv-LV" sz="2400" dirty="0" smtClean="0">
              <a:cs typeface="Times New Roman" panose="02020603050405020304" pitchFamily="18" charset="0"/>
            </a:endParaRPr>
          </a:p>
          <a:p>
            <a:pPr>
              <a:buFont typeface="Arial"/>
              <a:buChar char="•"/>
            </a:pPr>
            <a:r>
              <a:rPr lang="lv-LV" sz="2400" dirty="0" smtClean="0">
                <a:cs typeface="Times New Roman" panose="02020603050405020304" pitchFamily="18" charset="0"/>
              </a:rPr>
              <a:t>preču </a:t>
            </a:r>
            <a:r>
              <a:rPr lang="lv-LV" sz="2400" dirty="0">
                <a:cs typeface="Times New Roman" panose="02020603050405020304" pitchFamily="18" charset="0"/>
              </a:rPr>
              <a:t>saņemšanas vietas </a:t>
            </a:r>
            <a:r>
              <a:rPr lang="lv-LV" sz="2400" dirty="0" smtClean="0">
                <a:cs typeface="Times New Roman" panose="02020603050405020304" pitchFamily="18" charset="0"/>
              </a:rPr>
              <a:t>adrese.</a:t>
            </a:r>
            <a:endParaRPr lang="lv-LV" sz="2400" dirty="0">
              <a:cs typeface="Times New Roman" panose="02020603050405020304" pitchFamily="18" charset="0"/>
            </a:endParaRPr>
          </a:p>
          <a:p>
            <a:endParaRPr lang="lv-LV" sz="2000" dirty="0">
              <a:latin typeface="Times New Roman" panose="02020603050405020304" pitchFamily="18" charset="0"/>
              <a:cs typeface="Times New Roman" panose="02020603050405020304" pitchFamily="18" charset="0"/>
            </a:endParaRPr>
          </a:p>
        </p:txBody>
      </p:sp>
      <p:sp>
        <p:nvSpPr>
          <p:cNvPr id="5" name="Virsraksts 4"/>
          <p:cNvSpPr>
            <a:spLocks noGrp="1"/>
          </p:cNvSpPr>
          <p:nvPr>
            <p:ph type="ctrTitle"/>
          </p:nvPr>
        </p:nvSpPr>
        <p:spPr>
          <a:xfrm>
            <a:off x="628650" y="836712"/>
            <a:ext cx="5976664" cy="648071"/>
          </a:xfrm>
        </p:spPr>
        <p:txBody>
          <a:bodyPr>
            <a:normAutofit/>
          </a:bodyPr>
          <a:lstStyle/>
          <a:p>
            <a:r>
              <a:rPr lang="lv-LV" sz="4000" dirty="0" err="1" smtClean="0">
                <a:cs typeface="Times New Roman" panose="02020603050405020304" pitchFamily="18" charset="0"/>
              </a:rPr>
              <a:t>Papildrekvizīti</a:t>
            </a:r>
            <a:endParaRPr lang="lv-LV" sz="4000" dirty="0">
              <a:cs typeface="Times New Roman" panose="02020603050405020304" pitchFamily="18" charset="0"/>
            </a:endParaRPr>
          </a:p>
        </p:txBody>
      </p:sp>
    </p:spTree>
    <p:extLst>
      <p:ext uri="{BB962C8B-B14F-4D97-AF65-F5344CB8AC3E}">
        <p14:creationId xmlns:p14="http://schemas.microsoft.com/office/powerpoint/2010/main" val="3476394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628650" y="365129"/>
            <a:ext cx="7886700" cy="1119656"/>
          </a:xfrm>
        </p:spPr>
        <p:txBody>
          <a:bodyPr/>
          <a:lstStyle/>
          <a:p>
            <a:r>
              <a:rPr lang="lv-LV" sz="4000" dirty="0">
                <a:solidFill>
                  <a:prstClr val="black"/>
                </a:solidFill>
              </a:rPr>
              <a:t>A</a:t>
            </a:r>
            <a:r>
              <a:rPr lang="lv-LV" sz="4000" dirty="0" smtClean="0">
                <a:solidFill>
                  <a:prstClr val="black"/>
                </a:solidFill>
              </a:rPr>
              <a:t>ktualitāte</a:t>
            </a:r>
            <a:endParaRPr lang="lv-LV" dirty="0"/>
          </a:p>
        </p:txBody>
      </p:sp>
      <p:sp>
        <p:nvSpPr>
          <p:cNvPr id="3" name="Satura vietturis 2"/>
          <p:cNvSpPr>
            <a:spLocks noGrp="1"/>
          </p:cNvSpPr>
          <p:nvPr>
            <p:ph idx="1"/>
          </p:nvPr>
        </p:nvSpPr>
        <p:spPr>
          <a:xfrm>
            <a:off x="628650" y="1484785"/>
            <a:ext cx="7886700" cy="4692178"/>
          </a:xfrm>
        </p:spPr>
        <p:txBody>
          <a:bodyPr>
            <a:normAutofit fontScale="92500"/>
          </a:bodyPr>
          <a:lstStyle/>
          <a:p>
            <a:pPr marL="0" indent="0">
              <a:buNone/>
            </a:pPr>
            <a:r>
              <a:rPr lang="lv-LV" sz="2400" dirty="0" smtClean="0">
                <a:cs typeface="Times New Roman" panose="02020603050405020304" pitchFamily="18" charset="0"/>
              </a:rPr>
              <a:t>Apgūstot izglītības programmu «Lauksaimniecības tehnikas mehāniķis», apgūstam grāmatvedības pamatprincipus:</a:t>
            </a:r>
          </a:p>
          <a:p>
            <a:r>
              <a:rPr lang="lv-LV" sz="2400" dirty="0" smtClean="0">
                <a:cs typeface="Times New Roman" panose="02020603050405020304" pitchFamily="18" charset="0"/>
              </a:rPr>
              <a:t>grāmatvedības attīstības posmus;</a:t>
            </a:r>
          </a:p>
          <a:p>
            <a:r>
              <a:rPr lang="lv-LV" sz="2400" dirty="0" smtClean="0">
                <a:cs typeface="Times New Roman" panose="02020603050405020304" pitchFamily="18" charset="0"/>
              </a:rPr>
              <a:t> grāmatvedības dokumentu iedalījumu</a:t>
            </a:r>
            <a:r>
              <a:rPr lang="lv-LV" sz="2400" dirty="0" smtClean="0">
                <a:solidFill>
                  <a:prstClr val="black"/>
                </a:solidFill>
                <a:cs typeface="Times New Roman" panose="02020603050405020304" pitchFamily="18" charset="0"/>
              </a:rPr>
              <a:t>;</a:t>
            </a:r>
          </a:p>
          <a:p>
            <a:r>
              <a:rPr lang="lv-LV" sz="2400" dirty="0" smtClean="0">
                <a:solidFill>
                  <a:prstClr val="black"/>
                </a:solidFill>
                <a:cs typeface="Times New Roman" panose="02020603050405020304" pitchFamily="18" charset="0"/>
              </a:rPr>
              <a:t>dokumentu </a:t>
            </a:r>
            <a:r>
              <a:rPr lang="lv-LV" sz="2400" dirty="0">
                <a:solidFill>
                  <a:prstClr val="black"/>
                </a:solidFill>
                <a:cs typeface="Times New Roman" panose="02020603050405020304" pitchFamily="18" charset="0"/>
              </a:rPr>
              <a:t>noformēšanas </a:t>
            </a:r>
            <a:r>
              <a:rPr lang="lv-LV" sz="2400" dirty="0" smtClean="0">
                <a:solidFill>
                  <a:prstClr val="black"/>
                </a:solidFill>
                <a:cs typeface="Times New Roman" panose="02020603050405020304" pitchFamily="18" charset="0"/>
              </a:rPr>
              <a:t>pamatprasības.</a:t>
            </a:r>
          </a:p>
          <a:p>
            <a:pPr marL="0" indent="0">
              <a:buNone/>
            </a:pPr>
            <a:endParaRPr lang="lv-LV" sz="2400" dirty="0" smtClean="0">
              <a:solidFill>
                <a:prstClr val="black"/>
              </a:solidFill>
              <a:cs typeface="Times New Roman" panose="02020603050405020304" pitchFamily="18" charset="0"/>
            </a:endParaRPr>
          </a:p>
          <a:p>
            <a:pPr marL="0" lvl="0" indent="0" algn="just">
              <a:buNone/>
            </a:pPr>
            <a:r>
              <a:rPr lang="lv-LV" sz="2400" dirty="0" smtClean="0">
                <a:solidFill>
                  <a:prstClr val="black"/>
                </a:solidFill>
                <a:cs typeface="Times New Roman" panose="02020603050405020304" pitchFamily="18" charset="0"/>
              </a:rPr>
              <a:t>Grāmatvedības  dokumentu sastādīšanas </a:t>
            </a:r>
            <a:r>
              <a:rPr lang="lv-LV" sz="2400" dirty="0">
                <a:solidFill>
                  <a:prstClr val="black"/>
                </a:solidFill>
                <a:cs typeface="Times New Roman" panose="02020603050405020304" pitchFamily="18" charset="0"/>
              </a:rPr>
              <a:t>nepieciešamība </a:t>
            </a:r>
            <a:r>
              <a:rPr lang="lv-LV" sz="2400" dirty="0" smtClean="0">
                <a:solidFill>
                  <a:prstClr val="black"/>
                </a:solidFill>
                <a:cs typeface="Times New Roman" panose="02020603050405020304" pitchFamily="18" charset="0"/>
              </a:rPr>
              <a:t>un   noformēšanas </a:t>
            </a:r>
            <a:r>
              <a:rPr lang="lv-LV" sz="2400" dirty="0">
                <a:solidFill>
                  <a:prstClr val="black"/>
                </a:solidFill>
                <a:cs typeface="Times New Roman" panose="02020603050405020304" pitchFamily="18" charset="0"/>
              </a:rPr>
              <a:t>nosacījumi ir </a:t>
            </a:r>
            <a:r>
              <a:rPr lang="lv-LV" sz="2400" dirty="0" smtClean="0">
                <a:solidFill>
                  <a:prstClr val="black"/>
                </a:solidFill>
                <a:cs typeface="Times New Roman" panose="02020603050405020304" pitchFamily="18" charset="0"/>
              </a:rPr>
              <a:t>jāzina </a:t>
            </a:r>
            <a:r>
              <a:rPr lang="lv-LV" sz="2400" dirty="0">
                <a:solidFill>
                  <a:prstClr val="black"/>
                </a:solidFill>
                <a:cs typeface="Times New Roman" panose="02020603050405020304" pitchFamily="18" charset="0"/>
              </a:rPr>
              <a:t>jebkuram uzņēmuma vadītājam, speciālistam</a:t>
            </a:r>
            <a:r>
              <a:rPr lang="lv-LV" sz="2400" dirty="0" smtClean="0">
                <a:solidFill>
                  <a:prstClr val="black"/>
                </a:solidFill>
                <a:cs typeface="Times New Roman" panose="02020603050405020304" pitchFamily="18" charset="0"/>
              </a:rPr>
              <a:t>, kurš ir  saistīts </a:t>
            </a:r>
            <a:r>
              <a:rPr lang="lv-LV" sz="2400" dirty="0">
                <a:solidFill>
                  <a:prstClr val="black"/>
                </a:solidFill>
                <a:cs typeface="Times New Roman" panose="02020603050405020304" pitchFamily="18" charset="0"/>
              </a:rPr>
              <a:t>ar saimnieciskās darbības </a:t>
            </a:r>
            <a:r>
              <a:rPr lang="lv-LV" sz="2400" dirty="0" smtClean="0">
                <a:solidFill>
                  <a:prstClr val="black"/>
                </a:solidFill>
                <a:cs typeface="Times New Roman" panose="02020603050405020304" pitchFamily="18" charset="0"/>
              </a:rPr>
              <a:t>veikšanu. </a:t>
            </a:r>
            <a:r>
              <a:rPr lang="lv-LV" sz="2400" i="1" dirty="0" smtClean="0">
                <a:solidFill>
                  <a:prstClr val="black"/>
                </a:solidFill>
                <a:cs typeface="Times New Roman" panose="02020603050405020304" pitchFamily="18" charset="0"/>
              </a:rPr>
              <a:t>Piemēram, </a:t>
            </a:r>
            <a:r>
              <a:rPr lang="lv-LV" sz="2400" dirty="0" smtClean="0">
                <a:solidFill>
                  <a:prstClr val="black"/>
                </a:solidFill>
                <a:cs typeface="Times New Roman" panose="02020603050405020304" pitchFamily="18" charset="0"/>
              </a:rPr>
              <a:t>sastādot preču realizācijas pavadzīmi, veicot aprēķinus par saražoto un realizēto produkciju. Grāmatvedības pamati būs jāzina apgūstot citus moduļus, piemēram, «Darba plānošana un organizēšana», «Iniciatīva un uzņēmējdarbība»</a:t>
            </a:r>
          </a:p>
          <a:p>
            <a:pPr lvl="0"/>
            <a:endParaRPr lang="lv-LV" sz="2000" dirty="0">
              <a:solidFill>
                <a:prstClr val="black"/>
              </a:solidFill>
              <a:latin typeface="Times New Roman" panose="02020603050405020304" pitchFamily="18" charset="0"/>
              <a:cs typeface="Times New Roman" panose="02020603050405020304" pitchFamily="18" charset="0"/>
            </a:endParaRPr>
          </a:p>
          <a:p>
            <a:pPr marL="0" indent="0">
              <a:buNone/>
            </a:pPr>
            <a:endParaRPr lang="lv-LV" sz="20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4111712" y="6351988"/>
            <a:ext cx="920576" cy="506012"/>
          </a:xfrm>
          <a:prstGeom prst="rect">
            <a:avLst/>
          </a:prstGeom>
        </p:spPr>
      </p:pic>
    </p:spTree>
    <p:extLst>
      <p:ext uri="{BB962C8B-B14F-4D97-AF65-F5344CB8AC3E}">
        <p14:creationId xmlns:p14="http://schemas.microsoft.com/office/powerpoint/2010/main" val="19279318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buNone/>
            </a:pPr>
            <a:r>
              <a:rPr lang="lv-LV" b="1" dirty="0" smtClean="0">
                <a:solidFill>
                  <a:srgbClr val="333333"/>
                </a:solidFill>
                <a:latin typeface="Roboto Condensed"/>
              </a:rPr>
              <a:t>  </a:t>
            </a:r>
            <a:r>
              <a:rPr lang="lv-LV" sz="2400" dirty="0" err="1" smtClean="0">
                <a:cs typeface="Times New Roman" panose="02020603050405020304" pitchFamily="18" charset="0"/>
              </a:rPr>
              <a:t>Papildrekvizīti</a:t>
            </a:r>
            <a:r>
              <a:rPr lang="lv-LV" sz="2400" dirty="0" smtClean="0">
                <a:cs typeface="Times New Roman" panose="02020603050405020304" pitchFamily="18" charset="0"/>
              </a:rPr>
              <a:t> </a:t>
            </a:r>
            <a:r>
              <a:rPr lang="lv-LV" sz="2400" dirty="0">
                <a:cs typeface="Times New Roman" panose="02020603050405020304" pitchFamily="18" charset="0"/>
              </a:rPr>
              <a:t>pievienotās vērtības nodokļa (turpmāk – PVN) maksātājiem nodokļa rēķinos</a:t>
            </a:r>
            <a:r>
              <a:rPr lang="lv-LV" sz="2400" dirty="0" smtClean="0">
                <a:cs typeface="Times New Roman" panose="02020603050405020304" pitchFamily="18" charset="0"/>
              </a:rPr>
              <a:t>:</a:t>
            </a:r>
            <a:r>
              <a:rPr lang="lv-LV" sz="2400" baseline="30000" dirty="0" smtClean="0">
                <a:cs typeface="Times New Roman" panose="02020603050405020304" pitchFamily="18" charset="0"/>
              </a:rPr>
              <a:t> </a:t>
            </a:r>
            <a:endParaRPr lang="lv-LV" sz="2400" dirty="0">
              <a:cs typeface="Times New Roman" panose="02020603050405020304" pitchFamily="18" charset="0"/>
            </a:endParaRPr>
          </a:p>
          <a:p>
            <a:pPr>
              <a:buFont typeface="Arial"/>
              <a:buChar char="•"/>
            </a:pPr>
            <a:r>
              <a:rPr lang="lv-LV" sz="2400" dirty="0" smtClean="0">
                <a:cs typeface="Times New Roman" panose="02020603050405020304" pitchFamily="18" charset="0"/>
              </a:rPr>
              <a:t>preču </a:t>
            </a:r>
            <a:r>
              <a:rPr lang="lv-LV" sz="2400" dirty="0">
                <a:cs typeface="Times New Roman" panose="02020603050405020304" pitchFamily="18" charset="0"/>
              </a:rPr>
              <a:t>piegādātāja un saņēmēja, vai pakalpojumu sniedzēja un saņēmēja reģistrācijas numurs Valsts ieņēmumu dienesta pievienotās vērtības nodokļa maksātāju </a:t>
            </a:r>
            <a:r>
              <a:rPr lang="lv-LV" sz="2400" dirty="0" smtClean="0">
                <a:cs typeface="Times New Roman" panose="02020603050405020304" pitchFamily="18" charset="0"/>
              </a:rPr>
              <a:t>reģistrā;</a:t>
            </a:r>
            <a:endParaRPr lang="lv-LV" sz="2400" dirty="0">
              <a:cs typeface="Times New Roman" panose="02020603050405020304" pitchFamily="18" charset="0"/>
            </a:endParaRPr>
          </a:p>
          <a:p>
            <a:pPr>
              <a:buFont typeface="Arial"/>
              <a:buChar char="•"/>
            </a:pPr>
            <a:r>
              <a:rPr lang="lv-LV" sz="2400" dirty="0" smtClean="0">
                <a:cs typeface="Times New Roman" panose="02020603050405020304" pitchFamily="18" charset="0"/>
              </a:rPr>
              <a:t>preču </a:t>
            </a:r>
            <a:r>
              <a:rPr lang="lv-LV" sz="2400" dirty="0">
                <a:cs typeface="Times New Roman" panose="02020603050405020304" pitchFamily="18" charset="0"/>
              </a:rPr>
              <a:t>piegādes vai pakalpojuma sniegšanas datums, ja tas atšķiras no nodokļa rēķina izrakstīšanas datuma vai saņemta avansa </a:t>
            </a:r>
            <a:r>
              <a:rPr lang="lv-LV" sz="2400" dirty="0" smtClean="0">
                <a:cs typeface="Times New Roman" panose="02020603050405020304" pitchFamily="18" charset="0"/>
              </a:rPr>
              <a:t>datums;</a:t>
            </a:r>
            <a:endParaRPr lang="lv-LV" sz="2400" dirty="0">
              <a:cs typeface="Times New Roman" panose="02020603050405020304" pitchFamily="18" charset="0"/>
            </a:endParaRPr>
          </a:p>
          <a:p>
            <a:pPr>
              <a:buFont typeface="Arial"/>
              <a:buChar char="•"/>
            </a:pPr>
            <a:r>
              <a:rPr lang="lv-LV" sz="2400" dirty="0" smtClean="0">
                <a:cs typeface="Times New Roman" panose="02020603050405020304" pitchFamily="18" charset="0"/>
              </a:rPr>
              <a:t>preces </a:t>
            </a:r>
            <a:r>
              <a:rPr lang="lv-LV" sz="2400" dirty="0">
                <a:cs typeface="Times New Roman" panose="02020603050405020304" pitchFamily="18" charset="0"/>
              </a:rPr>
              <a:t>vai pakalpojuma cena jānorāda bez nodokļa.</a:t>
            </a:r>
          </a:p>
          <a:p>
            <a:pPr marL="0" indent="0">
              <a:buNone/>
            </a:pPr>
            <a:r>
              <a:rPr lang="lv-LV" sz="2400" dirty="0" smtClean="0">
                <a:cs typeface="Times New Roman" panose="02020603050405020304" pitchFamily="18" charset="0"/>
              </a:rPr>
              <a:t> </a:t>
            </a:r>
            <a:endParaRPr lang="lv-LV" sz="2400" dirty="0">
              <a:cs typeface="Times New Roman" panose="02020603050405020304" pitchFamily="18" charset="0"/>
            </a:endParaRPr>
          </a:p>
          <a:p>
            <a:endParaRPr lang="lv-LV" dirty="0">
              <a:latin typeface="Times New Roman" panose="02020603050405020304" pitchFamily="18" charset="0"/>
              <a:cs typeface="Times New Roman" panose="02020603050405020304" pitchFamily="18" charset="0"/>
            </a:endParaRPr>
          </a:p>
        </p:txBody>
      </p:sp>
      <p:sp>
        <p:nvSpPr>
          <p:cNvPr id="5" name="Virsraksts 4"/>
          <p:cNvSpPr>
            <a:spLocks noGrp="1"/>
          </p:cNvSpPr>
          <p:nvPr>
            <p:ph type="ctrTitle"/>
          </p:nvPr>
        </p:nvSpPr>
        <p:spPr>
          <a:xfrm>
            <a:off x="628650" y="752914"/>
            <a:ext cx="5976664" cy="648071"/>
          </a:xfrm>
        </p:spPr>
        <p:txBody>
          <a:bodyPr>
            <a:normAutofit/>
          </a:bodyPr>
          <a:lstStyle/>
          <a:p>
            <a:r>
              <a:rPr lang="lv-LV" sz="4000" dirty="0" err="1" smtClean="0">
                <a:cs typeface="Times New Roman" panose="02020603050405020304" pitchFamily="18" charset="0"/>
              </a:rPr>
              <a:t>Papildrekvizīti</a:t>
            </a:r>
            <a:endParaRPr lang="lv-LV" sz="4000" dirty="0">
              <a:cs typeface="Times New Roman" panose="02020603050405020304" pitchFamily="18" charset="0"/>
            </a:endParaRPr>
          </a:p>
        </p:txBody>
      </p:sp>
    </p:spTree>
    <p:extLst>
      <p:ext uri="{BB962C8B-B14F-4D97-AF65-F5344CB8AC3E}">
        <p14:creationId xmlns:p14="http://schemas.microsoft.com/office/powerpoint/2010/main" val="7322702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lvl="0" indent="0">
              <a:buNone/>
            </a:pPr>
            <a:r>
              <a:rPr lang="lv-LV" sz="2400" dirty="0">
                <a:solidFill>
                  <a:prstClr val="black"/>
                </a:solidFill>
                <a:cs typeface="Times New Roman" panose="02020603050405020304" pitchFamily="18" charset="0"/>
              </a:rPr>
              <a:t>Piemērotā PVN likme.</a:t>
            </a:r>
          </a:p>
          <a:p>
            <a:pPr marL="0" lvl="0" indent="0">
              <a:buNone/>
            </a:pPr>
            <a:r>
              <a:rPr lang="lv-LV" sz="2400" dirty="0">
                <a:solidFill>
                  <a:prstClr val="black"/>
                </a:solidFill>
                <a:cs typeface="Times New Roman" panose="02020603050405020304" pitchFamily="18" charset="0"/>
              </a:rPr>
              <a:t>Aprēķināta PVN summa.</a:t>
            </a:r>
          </a:p>
          <a:p>
            <a:pPr marL="0" lvl="0" indent="0">
              <a:buNone/>
            </a:pPr>
            <a:r>
              <a:rPr lang="lv-LV" sz="2400" dirty="0">
                <a:solidFill>
                  <a:prstClr val="black"/>
                </a:solidFill>
                <a:cs typeface="Times New Roman" panose="02020603050405020304" pitchFamily="18" charset="0"/>
              </a:rPr>
              <a:t>Darījuma kopsumma bez PVN.</a:t>
            </a:r>
          </a:p>
          <a:p>
            <a:pPr marL="0" lvl="0" indent="0">
              <a:buNone/>
            </a:pPr>
            <a:r>
              <a:rPr lang="lv-LV" sz="2400" dirty="0">
                <a:solidFill>
                  <a:prstClr val="black"/>
                </a:solidFill>
                <a:cs typeface="Times New Roman" panose="02020603050405020304" pitchFamily="18" charset="0"/>
              </a:rPr>
              <a:t>Nodokļa rēķina piezīmes un atsauces uz PVN likuma atsevišķu pantu.</a:t>
            </a:r>
          </a:p>
          <a:p>
            <a:pPr marL="0" lvl="0" indent="0">
              <a:buNone/>
            </a:pPr>
            <a:r>
              <a:rPr lang="lv-LV" sz="2400" dirty="0">
                <a:solidFill>
                  <a:prstClr val="black"/>
                </a:solidFill>
                <a:cs typeface="Times New Roman" panose="02020603050405020304" pitchFamily="18" charset="0"/>
              </a:rPr>
              <a:t>Darījuma novērtējums naudā kopā ar </a:t>
            </a:r>
            <a:r>
              <a:rPr lang="lv-LV" sz="2400" dirty="0" smtClean="0">
                <a:solidFill>
                  <a:prstClr val="black"/>
                </a:solidFill>
                <a:cs typeface="Times New Roman" panose="02020603050405020304" pitchFamily="18" charset="0"/>
              </a:rPr>
              <a:t>nodokļiem.</a:t>
            </a:r>
            <a:endParaRPr lang="lv-LV" sz="2400" dirty="0"/>
          </a:p>
        </p:txBody>
      </p:sp>
      <p:sp>
        <p:nvSpPr>
          <p:cNvPr id="5" name="Virsraksts 4"/>
          <p:cNvSpPr>
            <a:spLocks noGrp="1"/>
          </p:cNvSpPr>
          <p:nvPr>
            <p:ph type="ctrTitle"/>
          </p:nvPr>
        </p:nvSpPr>
        <p:spPr>
          <a:xfrm>
            <a:off x="628650" y="764704"/>
            <a:ext cx="5976664" cy="648071"/>
          </a:xfrm>
        </p:spPr>
        <p:txBody>
          <a:bodyPr>
            <a:normAutofit/>
          </a:bodyPr>
          <a:lstStyle/>
          <a:p>
            <a:r>
              <a:rPr lang="lv-LV" sz="4000" dirty="0" err="1" smtClean="0">
                <a:cs typeface="Times New Roman" panose="02020603050405020304" pitchFamily="18" charset="0"/>
              </a:rPr>
              <a:t>Papildrekvizīti</a:t>
            </a:r>
            <a:endParaRPr lang="lv-LV" sz="4000" dirty="0">
              <a:cs typeface="Times New Roman" panose="02020603050405020304" pitchFamily="18" charset="0"/>
            </a:endParaRPr>
          </a:p>
        </p:txBody>
      </p:sp>
    </p:spTree>
    <p:extLst>
      <p:ext uri="{BB962C8B-B14F-4D97-AF65-F5344CB8AC3E}">
        <p14:creationId xmlns:p14="http://schemas.microsoft.com/office/powerpoint/2010/main" val="30349688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a:xfrm>
            <a:off x="628650" y="2060847"/>
            <a:ext cx="7886700" cy="4116115"/>
          </a:xfrm>
        </p:spPr>
        <p:txBody>
          <a:bodyPr>
            <a:normAutofit/>
          </a:bodyPr>
          <a:lstStyle/>
          <a:p>
            <a:r>
              <a:rPr lang="lv-LV" sz="2400" dirty="0" smtClean="0">
                <a:cs typeface="Times New Roman" panose="02020603050405020304" pitchFamily="18" charset="0"/>
              </a:rPr>
              <a:t>Dokumentu </a:t>
            </a:r>
            <a:r>
              <a:rPr lang="lv-LV" sz="2400" dirty="0">
                <a:cs typeface="Times New Roman" panose="02020603050405020304" pitchFamily="18" charset="0"/>
              </a:rPr>
              <a:t>juridiskā spēka likums</a:t>
            </a:r>
            <a:r>
              <a:rPr lang="lv-LV" sz="2400" dirty="0" smtClean="0">
                <a:cs typeface="Times New Roman" panose="02020603050405020304" pitchFamily="18" charset="0"/>
              </a:rPr>
              <a:t>.</a:t>
            </a:r>
          </a:p>
          <a:p>
            <a:r>
              <a:rPr lang="lv-LV" sz="2400" dirty="0" smtClean="0">
                <a:cs typeface="Times New Roman" panose="02020603050405020304" pitchFamily="18" charset="0"/>
              </a:rPr>
              <a:t>Ministru </a:t>
            </a:r>
            <a:r>
              <a:rPr lang="lv-LV" sz="2400" dirty="0">
                <a:cs typeface="Times New Roman" panose="02020603050405020304" pitchFamily="18" charset="0"/>
              </a:rPr>
              <a:t>kabineta </a:t>
            </a:r>
            <a:r>
              <a:rPr lang="lv-LV" sz="2400" dirty="0" smtClean="0">
                <a:cs typeface="Times New Roman" panose="02020603050405020304" pitchFamily="18" charset="0"/>
              </a:rPr>
              <a:t>noteikumi. </a:t>
            </a:r>
            <a:r>
              <a:rPr lang="lv-LV" sz="2400" dirty="0">
                <a:cs typeface="Times New Roman" panose="02020603050405020304" pitchFamily="18" charset="0"/>
              </a:rPr>
              <a:t>Dokumentu izstrādāšanas un noformēšanas kārtība</a:t>
            </a:r>
            <a:r>
              <a:rPr lang="lv-LV" sz="2400" dirty="0" smtClean="0">
                <a:cs typeface="Times New Roman" panose="02020603050405020304" pitchFamily="18" charset="0"/>
              </a:rPr>
              <a:t>.</a:t>
            </a:r>
          </a:p>
          <a:p>
            <a:r>
              <a:rPr lang="lv-LV" sz="2400" dirty="0" smtClean="0">
                <a:cs typeface="Times New Roman" panose="02020603050405020304" pitchFamily="18" charset="0"/>
              </a:rPr>
              <a:t>Likums </a:t>
            </a:r>
            <a:r>
              <a:rPr lang="lv-LV" sz="2400" dirty="0">
                <a:cs typeface="Times New Roman" panose="02020603050405020304" pitchFamily="18" charset="0"/>
              </a:rPr>
              <a:t>Par grāmatvedību</a:t>
            </a:r>
            <a:r>
              <a:rPr lang="lv-LV" sz="2400" dirty="0" smtClean="0">
                <a:cs typeface="Times New Roman" panose="02020603050405020304" pitchFamily="18" charset="0"/>
              </a:rPr>
              <a:t>.</a:t>
            </a:r>
          </a:p>
          <a:p>
            <a:r>
              <a:rPr lang="lv-LV" sz="2400" dirty="0" smtClean="0">
                <a:cs typeface="Times New Roman" panose="02020603050405020304" pitchFamily="18" charset="0"/>
              </a:rPr>
              <a:t>Ministru </a:t>
            </a:r>
            <a:r>
              <a:rPr lang="lv-LV" sz="2400" dirty="0">
                <a:cs typeface="Times New Roman" panose="02020603050405020304" pitchFamily="18" charset="0"/>
              </a:rPr>
              <a:t>kabineta </a:t>
            </a:r>
            <a:r>
              <a:rPr lang="lv-LV" sz="2400" dirty="0" smtClean="0">
                <a:cs typeface="Times New Roman" panose="02020603050405020304" pitchFamily="18" charset="0"/>
              </a:rPr>
              <a:t>noteikumi. </a:t>
            </a:r>
            <a:r>
              <a:rPr lang="lv-LV" sz="2400" dirty="0" err="1">
                <a:cs typeface="Times New Roman" panose="02020603050405020304" pitchFamily="18" charset="0"/>
              </a:rPr>
              <a:t>Noteikumi</a:t>
            </a:r>
            <a:r>
              <a:rPr lang="lv-LV" sz="2400" dirty="0">
                <a:cs typeface="Times New Roman" panose="02020603050405020304" pitchFamily="18" charset="0"/>
              </a:rPr>
              <a:t> par grāmatvedības kārtošanu un organizāciju</a:t>
            </a:r>
            <a:r>
              <a:rPr lang="lv-LV" sz="2400" dirty="0" smtClean="0">
                <a:cs typeface="Times New Roman" panose="02020603050405020304" pitchFamily="18" charset="0"/>
              </a:rPr>
              <a:t>.</a:t>
            </a:r>
          </a:p>
          <a:p>
            <a:r>
              <a:rPr lang="lv-LV" sz="2400" dirty="0" smtClean="0">
                <a:cs typeface="Times New Roman" panose="02020603050405020304" pitchFamily="18" charset="0"/>
              </a:rPr>
              <a:t>Elektronisko </a:t>
            </a:r>
            <a:r>
              <a:rPr lang="lv-LV" sz="2400" dirty="0">
                <a:cs typeface="Times New Roman" panose="02020603050405020304" pitchFamily="18" charset="0"/>
              </a:rPr>
              <a:t>dokumentu </a:t>
            </a:r>
            <a:r>
              <a:rPr lang="lv-LV" sz="2400" dirty="0" smtClean="0">
                <a:cs typeface="Times New Roman" panose="02020603050405020304" pitchFamily="18" charset="0"/>
              </a:rPr>
              <a:t>likums.</a:t>
            </a:r>
            <a:endParaRPr lang="lv-LV" sz="2400" dirty="0">
              <a:cs typeface="Times New Roman" panose="02020603050405020304" pitchFamily="18" charset="0"/>
            </a:endParaRPr>
          </a:p>
        </p:txBody>
      </p:sp>
      <p:sp>
        <p:nvSpPr>
          <p:cNvPr id="5" name="Virsraksts 4"/>
          <p:cNvSpPr>
            <a:spLocks noGrp="1"/>
          </p:cNvSpPr>
          <p:nvPr>
            <p:ph type="ctrTitle"/>
          </p:nvPr>
        </p:nvSpPr>
        <p:spPr>
          <a:xfrm>
            <a:off x="628650" y="764707"/>
            <a:ext cx="6931683" cy="648071"/>
          </a:xfrm>
        </p:spPr>
        <p:txBody>
          <a:bodyPr>
            <a:noAutofit/>
          </a:bodyPr>
          <a:lstStyle/>
          <a:p>
            <a:pPr algn="ctr"/>
            <a:r>
              <a:rPr lang="lv-LV" sz="4000" dirty="0">
                <a:cs typeface="Times New Roman" panose="02020603050405020304" pitchFamily="18" charset="0"/>
              </a:rPr>
              <a:t>Ar attaisnojuma dokumentiem saistītie normatīvie </a:t>
            </a:r>
            <a:r>
              <a:rPr lang="lv-LV" sz="4000" dirty="0" smtClean="0">
                <a:cs typeface="Times New Roman" panose="02020603050405020304" pitchFamily="18" charset="0"/>
              </a:rPr>
              <a:t>akti</a:t>
            </a:r>
            <a:endParaRPr lang="lv-LV" sz="4000" dirty="0">
              <a:cs typeface="Times New Roman" panose="02020603050405020304" pitchFamily="18" charset="0"/>
            </a:endParaRPr>
          </a:p>
        </p:txBody>
      </p:sp>
    </p:spTree>
    <p:extLst>
      <p:ext uri="{BB962C8B-B14F-4D97-AF65-F5344CB8AC3E}">
        <p14:creationId xmlns:p14="http://schemas.microsoft.com/office/powerpoint/2010/main" val="35478557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atura vietturis 5"/>
          <p:cNvSpPr>
            <a:spLocks noGrp="1"/>
          </p:cNvSpPr>
          <p:nvPr>
            <p:ph idx="1"/>
          </p:nvPr>
        </p:nvSpPr>
        <p:spPr/>
        <p:txBody>
          <a:bodyPr>
            <a:normAutofit/>
          </a:bodyPr>
          <a:lstStyle/>
          <a:p>
            <a:pPr marL="0" indent="0">
              <a:buNone/>
            </a:pPr>
            <a:r>
              <a:rPr lang="lv-LV" sz="2400" dirty="0">
                <a:latin typeface="+mn-lt"/>
                <a:cs typeface="Times New Roman" panose="02020603050405020304" pitchFamily="18" charset="0"/>
                <a:hlinkClick r:id="rId2"/>
              </a:rPr>
              <a:t>https://</a:t>
            </a:r>
            <a:r>
              <a:rPr lang="lv-LV" sz="2400" dirty="0" smtClean="0">
                <a:latin typeface="+mn-lt"/>
                <a:cs typeface="Times New Roman" panose="02020603050405020304" pitchFamily="18" charset="0"/>
                <a:hlinkClick r:id="rId2"/>
              </a:rPr>
              <a:t>likumi.lv/ta/id/324249-gramatvedibas-likums</a:t>
            </a:r>
            <a:endParaRPr lang="lv-LV" sz="2400" dirty="0" smtClean="0">
              <a:latin typeface="+mn-lt"/>
              <a:cs typeface="Times New Roman" panose="02020603050405020304" pitchFamily="18" charset="0"/>
            </a:endParaRPr>
          </a:p>
          <a:p>
            <a:r>
              <a:rPr lang="lv-LV" sz="2400" dirty="0">
                <a:latin typeface="+mn-lt"/>
                <a:cs typeface="Times New Roman" panose="02020603050405020304" pitchFamily="18" charset="0"/>
              </a:rPr>
              <a:t>https://</a:t>
            </a:r>
            <a:r>
              <a:rPr lang="lv-LV" sz="2400" dirty="0" smtClean="0">
                <a:latin typeface="+mn-lt"/>
                <a:cs typeface="Times New Roman" panose="02020603050405020304" pitchFamily="18" charset="0"/>
              </a:rPr>
              <a:t>likumi.lv/ta/id/328707-gramatvedibas-kartosanas-noteikumi-</a:t>
            </a:r>
            <a:r>
              <a:rPr lang="nn-NO" sz="2400" dirty="0">
                <a:latin typeface="+mn-lt"/>
                <a:cs typeface="Times New Roman" panose="02020603050405020304" pitchFamily="18" charset="0"/>
              </a:rPr>
              <a:t>Ministru </a:t>
            </a:r>
            <a:r>
              <a:rPr lang="nn-NO" sz="2400" dirty="0" smtClean="0">
                <a:latin typeface="+mn-lt"/>
                <a:cs typeface="Times New Roman" panose="02020603050405020304" pitchFamily="18" charset="0"/>
              </a:rPr>
              <a:t>kabineta </a:t>
            </a:r>
            <a:r>
              <a:rPr lang="nn-NO" sz="2400" dirty="0">
                <a:latin typeface="+mn-lt"/>
                <a:cs typeface="Times New Roman" panose="02020603050405020304" pitchFamily="18" charset="0"/>
              </a:rPr>
              <a:t>noteikumi Nr. </a:t>
            </a:r>
            <a:r>
              <a:rPr lang="nn-NO" sz="2400" dirty="0" smtClean="0">
                <a:latin typeface="+mn-lt"/>
                <a:cs typeface="Times New Roman" panose="02020603050405020304" pitchFamily="18" charset="0"/>
              </a:rPr>
              <a:t>877</a:t>
            </a:r>
            <a:r>
              <a:rPr lang="lv-LV" sz="2400" dirty="0" smtClean="0">
                <a:latin typeface="+mn-lt"/>
                <a:cs typeface="Times New Roman" panose="02020603050405020304" pitchFamily="18" charset="0"/>
              </a:rPr>
              <a:t>  </a:t>
            </a:r>
          </a:p>
          <a:p>
            <a:pPr marL="0" indent="0">
              <a:buNone/>
            </a:pPr>
            <a:r>
              <a:rPr lang="lv-LV" sz="2400" dirty="0">
                <a:latin typeface="+mn-lt"/>
                <a:cs typeface="Times New Roman" panose="02020603050405020304" pitchFamily="18" charset="0"/>
                <a:hlinkClick r:id="rId3"/>
              </a:rPr>
              <a:t>https://</a:t>
            </a:r>
            <a:r>
              <a:rPr lang="lv-LV" sz="2400" dirty="0" smtClean="0">
                <a:latin typeface="+mn-lt"/>
                <a:cs typeface="Times New Roman" panose="02020603050405020304" pitchFamily="18" charset="0"/>
                <a:hlinkClick r:id="rId3"/>
              </a:rPr>
              <a:t>likumi.lv/ta/id/253451-pievienotas-vertibas-nodokla-likums</a:t>
            </a:r>
            <a:endParaRPr lang="lv-LV" sz="2400" dirty="0" smtClean="0">
              <a:latin typeface="+mn-lt"/>
              <a:cs typeface="Times New Roman" panose="02020603050405020304" pitchFamily="18" charset="0"/>
            </a:endParaRPr>
          </a:p>
          <a:p>
            <a:r>
              <a:rPr lang="lv-LV" sz="2400" dirty="0">
                <a:latin typeface="+mn-lt"/>
                <a:cs typeface="Times New Roman" panose="02020603050405020304" pitchFamily="18" charset="0"/>
              </a:rPr>
              <a:t>https://likumi.lv/ta/id/68521-elektronisko-dokumentu-likums</a:t>
            </a:r>
          </a:p>
        </p:txBody>
      </p:sp>
      <p:sp>
        <p:nvSpPr>
          <p:cNvPr id="5" name="Virsraksts 4"/>
          <p:cNvSpPr>
            <a:spLocks noGrp="1"/>
          </p:cNvSpPr>
          <p:nvPr>
            <p:ph type="ctrTitle"/>
          </p:nvPr>
        </p:nvSpPr>
        <p:spPr>
          <a:xfrm>
            <a:off x="628650" y="764707"/>
            <a:ext cx="7399734" cy="648071"/>
          </a:xfrm>
        </p:spPr>
        <p:txBody>
          <a:bodyPr>
            <a:noAutofit/>
          </a:bodyPr>
          <a:lstStyle/>
          <a:p>
            <a:pPr algn="ctr"/>
            <a:r>
              <a:rPr lang="lv-LV" sz="4000" dirty="0" smtClean="0">
                <a:solidFill>
                  <a:prstClr val="black"/>
                </a:solidFill>
                <a:ea typeface="+mn-ea"/>
                <a:cs typeface="Times New Roman" panose="02020603050405020304" pitchFamily="18" charset="0"/>
              </a:rPr>
              <a:t>Grāmatvedības </a:t>
            </a:r>
            <a:r>
              <a:rPr lang="lv-LV" sz="4000" dirty="0">
                <a:solidFill>
                  <a:prstClr val="black"/>
                </a:solidFill>
                <a:ea typeface="+mn-ea"/>
                <a:cs typeface="Times New Roman" panose="02020603050405020304" pitchFamily="18" charset="0"/>
              </a:rPr>
              <a:t>uzskaites </a:t>
            </a:r>
            <a:r>
              <a:rPr lang="lv-LV" sz="4000" dirty="0" smtClean="0">
                <a:solidFill>
                  <a:prstClr val="black"/>
                </a:solidFill>
                <a:ea typeface="+mn-ea"/>
                <a:cs typeface="Times New Roman" panose="02020603050405020304" pitchFamily="18" charset="0"/>
              </a:rPr>
              <a:t>normatīvie akti</a:t>
            </a:r>
            <a:endParaRPr lang="lv-LV" sz="4000" dirty="0"/>
          </a:p>
        </p:txBody>
      </p:sp>
    </p:spTree>
    <p:extLst>
      <p:ext uri="{BB962C8B-B14F-4D97-AF65-F5344CB8AC3E}">
        <p14:creationId xmlns:p14="http://schemas.microsoft.com/office/powerpoint/2010/main" val="374973803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lv-LV" sz="4000" dirty="0" smtClean="0"/>
              <a:t>Vai tika sasniegts rezultāts?</a:t>
            </a:r>
            <a:endParaRPr lang="lv-LV" sz="4000" dirty="0"/>
          </a:p>
        </p:txBody>
      </p:sp>
      <p:sp>
        <p:nvSpPr>
          <p:cNvPr id="3" name="Content Placeholder 2"/>
          <p:cNvSpPr>
            <a:spLocks noGrp="1"/>
          </p:cNvSpPr>
          <p:nvPr>
            <p:ph idx="1"/>
          </p:nvPr>
        </p:nvSpPr>
        <p:spPr/>
        <p:txBody>
          <a:bodyPr/>
          <a:lstStyle/>
          <a:p>
            <a:pPr marL="0" indent="0">
              <a:buNone/>
            </a:pPr>
            <a:r>
              <a:rPr lang="lv-LV" sz="2400" b="1" dirty="0" smtClean="0"/>
              <a:t>Spēsiet: </a:t>
            </a:r>
            <a:r>
              <a:rPr lang="lv-LV" sz="2400" dirty="0"/>
              <a:t>sagatavot grāmatvedības uzskaites un lietvedības pirmdokumentus. </a:t>
            </a:r>
            <a:endParaRPr lang="lv-LV" sz="2400" dirty="0" smtClean="0"/>
          </a:p>
          <a:p>
            <a:pPr marL="0" indent="0">
              <a:buNone/>
            </a:pPr>
            <a:r>
              <a:rPr lang="lv-LV" sz="2400" b="1" dirty="0" smtClean="0"/>
              <a:t>Zināsiet: </a:t>
            </a:r>
            <a:r>
              <a:rPr lang="lv-LV" sz="2400" dirty="0"/>
              <a:t>grāmatvedības uzskaites un </a:t>
            </a:r>
          </a:p>
          <a:p>
            <a:pPr marL="0" indent="0">
              <a:buNone/>
            </a:pPr>
            <a:r>
              <a:rPr lang="lv-LV" sz="2400" dirty="0"/>
              <a:t>lietvedības pirmdokumentu noformēšanas pamatprasības. </a:t>
            </a:r>
            <a:endParaRPr lang="lv-LV" sz="2400" dirty="0" smtClean="0"/>
          </a:p>
          <a:p>
            <a:pPr marL="0" indent="0">
              <a:buNone/>
            </a:pPr>
            <a:r>
              <a:rPr lang="lv-LV" sz="2400" b="1" dirty="0" smtClean="0"/>
              <a:t>Izpratīsiet: </a:t>
            </a:r>
            <a:r>
              <a:rPr lang="lv-LV" sz="2400" dirty="0"/>
              <a:t>likumu un normatīvo aktu prasību ievērošanas nepieciešamību dokumentu sagatavošanā. </a:t>
            </a:r>
          </a:p>
          <a:p>
            <a:endParaRPr lang="lv-LV" dirty="0"/>
          </a:p>
        </p:txBody>
      </p:sp>
    </p:spTree>
    <p:extLst>
      <p:ext uri="{BB962C8B-B14F-4D97-AF65-F5344CB8AC3E}">
        <p14:creationId xmlns:p14="http://schemas.microsoft.com/office/powerpoint/2010/main" val="216054181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dirty="0" smtClean="0"/>
              <a:t>Vai varam skaidrot vārdus/frāzes?</a:t>
            </a:r>
            <a:endParaRPr lang="lv-LV" sz="4000" dirty="0"/>
          </a:p>
        </p:txBody>
      </p:sp>
      <p:graphicFrame>
        <p:nvGraphicFramePr>
          <p:cNvPr id="5" name="Content Placeholder 4"/>
          <p:cNvGraphicFramePr>
            <a:graphicFrameLocks noGrp="1"/>
          </p:cNvGraphicFramePr>
          <p:nvPr>
            <p:ph idx="1"/>
          </p:nvPr>
        </p:nvGraphicFramePr>
        <p:xfrm>
          <a:off x="628650" y="1484784"/>
          <a:ext cx="7886700" cy="46921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a:stretch>
            <a:fillRect/>
          </a:stretch>
        </p:blipFill>
        <p:spPr>
          <a:xfrm>
            <a:off x="4111712" y="6356353"/>
            <a:ext cx="920576" cy="506012"/>
          </a:xfrm>
          <a:prstGeom prst="rect">
            <a:avLst/>
          </a:prstGeom>
        </p:spPr>
      </p:pic>
    </p:spTree>
    <p:extLst>
      <p:ext uri="{BB962C8B-B14F-4D97-AF65-F5344CB8AC3E}">
        <p14:creationId xmlns:p14="http://schemas.microsoft.com/office/powerpoint/2010/main" val="32661955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atura vietturis 1"/>
          <p:cNvSpPr>
            <a:spLocks noGrp="1"/>
          </p:cNvSpPr>
          <p:nvPr>
            <p:ph idx="1"/>
          </p:nvPr>
        </p:nvSpPr>
        <p:spPr/>
        <p:txBody>
          <a:bodyPr>
            <a:normAutofit/>
          </a:bodyPr>
          <a:lstStyle/>
          <a:p>
            <a:pPr marL="0" indent="0">
              <a:spcBef>
                <a:spcPts val="0"/>
              </a:spcBef>
              <a:buNone/>
            </a:pPr>
            <a:r>
              <a:rPr lang="lv-LV" sz="1900" dirty="0" smtClean="0">
                <a:cs typeface="Times New Roman" panose="02020603050405020304" pitchFamily="18" charset="0"/>
              </a:rPr>
              <a:t>Alsiņa, R., </a:t>
            </a:r>
            <a:r>
              <a:rPr lang="lv-LV" sz="1900" dirty="0" err="1" smtClean="0">
                <a:cs typeface="Times New Roman" panose="02020603050405020304" pitchFamily="18" charset="0"/>
              </a:rPr>
              <a:t>Zolotuhina</a:t>
            </a:r>
            <a:r>
              <a:rPr lang="lv-LV" sz="1900" dirty="0" smtClean="0">
                <a:cs typeface="Times New Roman" panose="02020603050405020304" pitchFamily="18" charset="0"/>
              </a:rPr>
              <a:t>, K., </a:t>
            </a:r>
            <a:r>
              <a:rPr lang="lv-LV" sz="1900" dirty="0" err="1" smtClean="0">
                <a:cs typeface="Times New Roman" panose="02020603050405020304" pitchFamily="18" charset="0"/>
              </a:rPr>
              <a:t>Bojarenko</a:t>
            </a:r>
            <a:r>
              <a:rPr lang="lv-LV" sz="1900" dirty="0" smtClean="0">
                <a:cs typeface="Times New Roman" panose="02020603050405020304" pitchFamily="18" charset="0"/>
              </a:rPr>
              <a:t>, J.(2000).  Vadības grāmatvedības pamati, </a:t>
            </a:r>
            <a:r>
              <a:rPr lang="lv-LV" sz="1900" dirty="0" err="1" smtClean="0">
                <a:cs typeface="Times New Roman" panose="02020603050405020304" pitchFamily="18" charset="0"/>
              </a:rPr>
              <a:t>R.RaKA</a:t>
            </a:r>
            <a:r>
              <a:rPr lang="lv-LV" sz="1900" dirty="0" smtClean="0">
                <a:cs typeface="Times New Roman" panose="02020603050405020304" pitchFamily="18" charset="0"/>
              </a:rPr>
              <a:t>.</a:t>
            </a:r>
          </a:p>
          <a:p>
            <a:pPr marL="0" indent="0">
              <a:spcBef>
                <a:spcPts val="0"/>
              </a:spcBef>
              <a:buNone/>
            </a:pPr>
            <a:r>
              <a:rPr lang="lv-LV" sz="1900" dirty="0" err="1" smtClean="0">
                <a:cs typeface="Times New Roman" panose="02020603050405020304" pitchFamily="18" charset="0"/>
              </a:rPr>
              <a:t>Benze</a:t>
            </a:r>
            <a:r>
              <a:rPr lang="lv-LV" sz="1900" dirty="0" smtClean="0">
                <a:cs typeface="Times New Roman" panose="02020603050405020304" pitchFamily="18" charset="0"/>
              </a:rPr>
              <a:t>, J. (1998).  </a:t>
            </a:r>
            <a:r>
              <a:rPr lang="lv-LV" sz="1900" dirty="0" err="1" smtClean="0">
                <a:cs typeface="Times New Roman" panose="02020603050405020304" pitchFamily="18" charset="0"/>
              </a:rPr>
              <a:t>Finansu</a:t>
            </a:r>
            <a:r>
              <a:rPr lang="lv-LV" sz="1900" dirty="0" smtClean="0">
                <a:cs typeface="Times New Roman" panose="02020603050405020304" pitchFamily="18" charset="0"/>
              </a:rPr>
              <a:t> grāmatvedība, </a:t>
            </a:r>
            <a:r>
              <a:rPr lang="lv-LV" sz="1900" dirty="0" err="1" smtClean="0">
                <a:cs typeface="Times New Roman" panose="02020603050405020304" pitchFamily="18" charset="0"/>
              </a:rPr>
              <a:t>R.Auditorfirma</a:t>
            </a:r>
            <a:r>
              <a:rPr lang="lv-LV" sz="1900" dirty="0" smtClean="0">
                <a:cs typeface="Times New Roman" panose="02020603050405020304" pitchFamily="18" charset="0"/>
              </a:rPr>
              <a:t> «Grāmatvedis».</a:t>
            </a:r>
            <a:endParaRPr lang="lv-LV" sz="1900" u="sng" dirty="0" smtClean="0">
              <a:cs typeface="Times New Roman" panose="02020603050405020304" pitchFamily="18" charset="0"/>
            </a:endParaRPr>
          </a:p>
          <a:p>
            <a:pPr marL="0" indent="0">
              <a:spcBef>
                <a:spcPts val="0"/>
              </a:spcBef>
              <a:buNone/>
            </a:pPr>
            <a:r>
              <a:rPr lang="lv-LV" sz="1900" dirty="0" err="1" smtClean="0">
                <a:cs typeface="Times New Roman" panose="02020603050405020304" pitchFamily="18" charset="0"/>
              </a:rPr>
              <a:t>Saksonova</a:t>
            </a:r>
            <a:r>
              <a:rPr lang="lv-LV" sz="1900" dirty="0" smtClean="0">
                <a:cs typeface="Times New Roman" panose="02020603050405020304" pitchFamily="18" charset="0"/>
              </a:rPr>
              <a:t>, S.(2011) . Ievads komercdarbība.  </a:t>
            </a:r>
            <a:r>
              <a:rPr lang="lv-LV" sz="1900" dirty="0" smtClean="0">
                <a:cs typeface="Times New Roman" panose="02020603050405020304" pitchFamily="18" charset="0"/>
                <a:hlinkClick r:id="rId3"/>
              </a:rPr>
              <a:t>https</a:t>
            </a:r>
            <a:r>
              <a:rPr lang="lv-LV" sz="1900" dirty="0">
                <a:cs typeface="Times New Roman" panose="02020603050405020304" pitchFamily="18" charset="0"/>
                <a:hlinkClick r:id="rId3"/>
              </a:rPr>
              <a:t>://</a:t>
            </a:r>
            <a:r>
              <a:rPr lang="lv-LV" sz="1900" dirty="0" smtClean="0">
                <a:cs typeface="Times New Roman" panose="02020603050405020304" pitchFamily="18" charset="0"/>
                <a:hlinkClick r:id="rId3"/>
              </a:rPr>
              <a:t>profizgl.lu.lv/mod/book/view.php?id=19891</a:t>
            </a:r>
            <a:r>
              <a:rPr lang="lv-LV" sz="1900" dirty="0" smtClean="0">
                <a:cs typeface="Times New Roman" panose="02020603050405020304" pitchFamily="18" charset="0"/>
              </a:rPr>
              <a:t>  (skatīts 14.02.2022.) </a:t>
            </a:r>
            <a:endParaRPr lang="lv-LV" sz="1900" u="sng" dirty="0" smtClean="0">
              <a:cs typeface="Times New Roman" panose="02020603050405020304" pitchFamily="18" charset="0"/>
            </a:endParaRPr>
          </a:p>
          <a:p>
            <a:pPr marL="0" indent="0">
              <a:spcBef>
                <a:spcPts val="0"/>
              </a:spcBef>
              <a:buNone/>
            </a:pPr>
            <a:r>
              <a:rPr lang="lv-LV" sz="1900" u="sng" dirty="0" smtClean="0">
                <a:cs typeface="Times New Roman" panose="02020603050405020304" pitchFamily="18" charset="0"/>
                <a:hlinkClick r:id="rId4"/>
              </a:rPr>
              <a:t>h</a:t>
            </a:r>
            <a:r>
              <a:rPr lang="lv-LV" sz="1900" dirty="0" smtClean="0">
                <a:cs typeface="Times New Roman" panose="02020603050405020304" pitchFamily="18" charset="0"/>
                <a:hlinkClick r:id="rId4"/>
              </a:rPr>
              <a:t>ttps</a:t>
            </a:r>
            <a:r>
              <a:rPr lang="lv-LV" sz="1900" dirty="0">
                <a:cs typeface="Times New Roman" panose="02020603050405020304" pitchFamily="18" charset="0"/>
                <a:hlinkClick r:id="rId4"/>
              </a:rPr>
              <a:t>://</a:t>
            </a:r>
            <a:r>
              <a:rPr lang="lv-LV" sz="1900" dirty="0" smtClean="0">
                <a:cs typeface="Times New Roman" panose="02020603050405020304" pitchFamily="18" charset="0"/>
                <a:hlinkClick r:id="rId4"/>
              </a:rPr>
              <a:t>www.abways.lv/gramatvedibas-uzskaite/gramatvedibas-attaisnojuma-dokumenti</a:t>
            </a:r>
            <a:endParaRPr lang="lv-LV" sz="1900" dirty="0" smtClean="0">
              <a:cs typeface="Times New Roman" panose="02020603050405020304" pitchFamily="18" charset="0"/>
            </a:endParaRPr>
          </a:p>
          <a:p>
            <a:pPr marL="0" indent="0">
              <a:spcBef>
                <a:spcPts val="0"/>
              </a:spcBef>
              <a:buNone/>
            </a:pPr>
            <a:r>
              <a:rPr lang="lv-LV" sz="1900" dirty="0">
                <a:cs typeface="Times New Roman" panose="02020603050405020304" pitchFamily="18" charset="0"/>
                <a:hlinkClick r:id="rId5"/>
              </a:rPr>
              <a:t>https://</a:t>
            </a:r>
            <a:r>
              <a:rPr lang="lv-LV" sz="1900" dirty="0" smtClean="0">
                <a:cs typeface="Times New Roman" panose="02020603050405020304" pitchFamily="18" charset="0"/>
                <a:hlinkClick r:id="rId5"/>
              </a:rPr>
              <a:t>mg-a.lv/lv/visu-veidu-pirmdokumentu-noformesana-lv-p</a:t>
            </a:r>
            <a:endParaRPr lang="lv-LV" sz="1900" dirty="0" smtClean="0">
              <a:cs typeface="Times New Roman" panose="02020603050405020304" pitchFamily="18" charset="0"/>
            </a:endParaRPr>
          </a:p>
          <a:p>
            <a:pPr marL="0" indent="0">
              <a:spcBef>
                <a:spcPts val="0"/>
              </a:spcBef>
              <a:buNone/>
            </a:pPr>
            <a:r>
              <a:rPr lang="lv-LV" sz="1900" dirty="0">
                <a:cs typeface="Times New Roman" panose="02020603050405020304" pitchFamily="18" charset="0"/>
                <a:hlinkClick r:id="rId6"/>
              </a:rPr>
              <a:t>https://</a:t>
            </a:r>
            <a:r>
              <a:rPr lang="lv-LV" sz="1900" dirty="0" smtClean="0">
                <a:cs typeface="Times New Roman" panose="02020603050405020304" pitchFamily="18" charset="0"/>
                <a:hlinkClick r:id="rId6"/>
              </a:rPr>
              <a:t>www.latinsoft.lv/gramatvedibas-attaisnojuma-dokumentu-butiba-klasifikacija-un-saturs</a:t>
            </a:r>
            <a:endParaRPr lang="lv-LV" sz="1900" dirty="0" smtClean="0">
              <a:cs typeface="Times New Roman" panose="02020603050405020304" pitchFamily="18" charset="0"/>
            </a:endParaRPr>
          </a:p>
          <a:p>
            <a:pPr marL="0" indent="0">
              <a:spcBef>
                <a:spcPts val="0"/>
              </a:spcBef>
              <a:buNone/>
            </a:pPr>
            <a:r>
              <a:rPr lang="lv-LV" sz="1900" dirty="0">
                <a:cs typeface="Times New Roman" panose="02020603050405020304" pitchFamily="18" charset="0"/>
                <a:hlinkClick r:id="rId7"/>
              </a:rPr>
              <a:t>https://rbkantoris.lv/pakalpojumi/finansu-gramatvediba</a:t>
            </a:r>
            <a:r>
              <a:rPr lang="lv-LV" sz="1900" dirty="0" smtClean="0">
                <a:cs typeface="Times New Roman" panose="02020603050405020304" pitchFamily="18" charset="0"/>
                <a:hlinkClick r:id="rId7"/>
              </a:rPr>
              <a:t>/</a:t>
            </a:r>
            <a:endParaRPr lang="lv-LV" sz="1900" dirty="0" smtClean="0">
              <a:cs typeface="Times New Roman" panose="02020603050405020304" pitchFamily="18" charset="0"/>
            </a:endParaRPr>
          </a:p>
          <a:p>
            <a:pPr marL="0" indent="0">
              <a:lnSpc>
                <a:spcPct val="115000"/>
              </a:lnSpc>
              <a:spcBef>
                <a:spcPts val="0"/>
              </a:spcBef>
              <a:buNone/>
            </a:pPr>
            <a:r>
              <a:rPr lang="lv-LV" sz="1900" dirty="0">
                <a:ea typeface="Calibri"/>
                <a:cs typeface="Times New Roman" panose="02020603050405020304" pitchFamily="18" charset="0"/>
                <a:hlinkClick r:id="rId8"/>
              </a:rPr>
              <a:t>https://</a:t>
            </a:r>
            <a:r>
              <a:rPr lang="lv-LV" sz="1900" dirty="0" smtClean="0">
                <a:ea typeface="Calibri"/>
                <a:cs typeface="Times New Roman" panose="02020603050405020304" pitchFamily="18" charset="0"/>
                <a:hlinkClick r:id="rId8"/>
              </a:rPr>
              <a:t>www.inv24.lv/lv/tpl/</a:t>
            </a:r>
            <a:endParaRPr lang="lv-LV" sz="1900" dirty="0">
              <a:ea typeface="Calibri"/>
              <a:cs typeface="Times New Roman" panose="02020603050405020304" pitchFamily="18" charset="0"/>
            </a:endParaRPr>
          </a:p>
          <a:p>
            <a:pPr marL="0" indent="0">
              <a:lnSpc>
                <a:spcPct val="115000"/>
              </a:lnSpc>
              <a:spcBef>
                <a:spcPts val="0"/>
              </a:spcBef>
              <a:buNone/>
            </a:pPr>
            <a:r>
              <a:rPr lang="lv-LV" sz="1900" dirty="0" smtClean="0">
                <a:ea typeface="Calibri"/>
                <a:cs typeface="Times New Roman" panose="02020603050405020304" pitchFamily="18" charset="0"/>
                <a:hlinkClick r:id="rId9"/>
              </a:rPr>
              <a:t>https</a:t>
            </a:r>
            <a:r>
              <a:rPr lang="lv-LV" sz="1900" dirty="0">
                <a:ea typeface="Calibri"/>
                <a:cs typeface="Times New Roman" panose="02020603050405020304" pitchFamily="18" charset="0"/>
                <a:hlinkClick r:id="rId9"/>
              </a:rPr>
              <a:t>://</a:t>
            </a:r>
            <a:r>
              <a:rPr lang="lv-LV" sz="1900" dirty="0" smtClean="0">
                <a:ea typeface="Calibri"/>
                <a:cs typeface="Times New Roman" panose="02020603050405020304" pitchFamily="18" charset="0"/>
                <a:hlinkClick r:id="rId9"/>
              </a:rPr>
              <a:t>lv.wikipedia.org/wiki/Gr%C4%81matved%C4%ABba</a:t>
            </a:r>
            <a:endParaRPr lang="lv-LV" sz="1900" dirty="0" smtClean="0">
              <a:ea typeface="Calibri"/>
              <a:cs typeface="Times New Roman" panose="02020603050405020304" pitchFamily="18" charset="0"/>
            </a:endParaRPr>
          </a:p>
          <a:p>
            <a:pPr marL="0" indent="0">
              <a:lnSpc>
                <a:spcPct val="115000"/>
              </a:lnSpc>
              <a:spcBef>
                <a:spcPts val="0"/>
              </a:spcBef>
              <a:buNone/>
            </a:pPr>
            <a:r>
              <a:rPr lang="lv-LV" sz="1900" dirty="0">
                <a:ea typeface="Calibri"/>
                <a:cs typeface="Times New Roman" panose="02020603050405020304" pitchFamily="18" charset="0"/>
                <a:hlinkClick r:id="rId10"/>
              </a:rPr>
              <a:t>https://</a:t>
            </a:r>
            <a:r>
              <a:rPr lang="lv-LV" sz="1900" dirty="0" smtClean="0">
                <a:ea typeface="Calibri"/>
                <a:cs typeface="Times New Roman" panose="02020603050405020304" pitchFamily="18" charset="0"/>
                <a:hlinkClick r:id="rId10"/>
              </a:rPr>
              <a:t>www.vgk.lv/documents/categories/230-ieksejie-gramatvedibas-un-lietvedibas-dokumenti</a:t>
            </a:r>
            <a:endParaRPr lang="lv-LV" sz="2400" dirty="0">
              <a:latin typeface="+mn-lt"/>
            </a:endParaRPr>
          </a:p>
        </p:txBody>
      </p:sp>
      <p:sp>
        <p:nvSpPr>
          <p:cNvPr id="5" name="Virsraksts 4"/>
          <p:cNvSpPr>
            <a:spLocks noGrp="1"/>
          </p:cNvSpPr>
          <p:nvPr>
            <p:ph type="ctrTitle"/>
          </p:nvPr>
        </p:nvSpPr>
        <p:spPr/>
        <p:txBody>
          <a:bodyPr>
            <a:normAutofit fontScale="90000"/>
          </a:bodyPr>
          <a:lstStyle/>
          <a:p>
            <a:r>
              <a:rPr lang="lv-LV" sz="4400" dirty="0">
                <a:solidFill>
                  <a:prstClr val="black"/>
                </a:solidFill>
                <a:latin typeface="Calibri Light" panose="020F0302020204030204"/>
              </a:rPr>
              <a:t>Literatūra un e-resursi</a:t>
            </a:r>
            <a:br>
              <a:rPr lang="lv-LV" sz="4400" dirty="0">
                <a:solidFill>
                  <a:prstClr val="black"/>
                </a:solidFill>
                <a:latin typeface="Calibri Light" panose="020F0302020204030204"/>
              </a:rPr>
            </a:br>
            <a:r>
              <a:rPr lang="lv-LV" dirty="0" smtClean="0"/>
              <a:t> </a:t>
            </a:r>
            <a:endParaRPr lang="lv-LV" dirty="0"/>
          </a:p>
        </p:txBody>
      </p:sp>
    </p:spTree>
    <p:extLst>
      <p:ext uri="{BB962C8B-B14F-4D97-AF65-F5344CB8AC3E}">
        <p14:creationId xmlns:p14="http://schemas.microsoft.com/office/powerpoint/2010/main" val="938555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65128"/>
            <a:ext cx="8119814" cy="1325563"/>
          </a:xfrm>
        </p:spPr>
        <p:txBody>
          <a:bodyPr>
            <a:normAutofit/>
          </a:bodyPr>
          <a:lstStyle/>
          <a:p>
            <a:pPr algn="ctr"/>
            <a:r>
              <a:rPr lang="lv-LV" sz="4000" dirty="0">
                <a:cs typeface="Times New Roman" panose="02020603050405020304" pitchFamily="18" charset="0"/>
              </a:rPr>
              <a:t>Grāmatvedības pirmdokumentu uzskaite un </a:t>
            </a:r>
            <a:r>
              <a:rPr lang="lv-LV" sz="4000" dirty="0" smtClean="0">
                <a:cs typeface="Times New Roman" panose="02020603050405020304" pitchFamily="18" charset="0"/>
              </a:rPr>
              <a:t>lietvedībā</a:t>
            </a:r>
            <a:endParaRPr lang="lv-LV" sz="4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45991867"/>
              </p:ext>
            </p:extLst>
          </p:nvPr>
        </p:nvGraphicFramePr>
        <p:xfrm>
          <a:off x="628650" y="1587801"/>
          <a:ext cx="7886700" cy="4764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3" name="Picture 2"/>
          <p:cNvPicPr>
            <a:picLocks noChangeAspect="1"/>
          </p:cNvPicPr>
          <p:nvPr/>
        </p:nvPicPr>
        <p:blipFill>
          <a:blip r:embed="rId7"/>
          <a:stretch>
            <a:fillRect/>
          </a:stretch>
        </p:blipFill>
        <p:spPr>
          <a:xfrm>
            <a:off x="4111712" y="6351988"/>
            <a:ext cx="920576" cy="506012"/>
          </a:xfrm>
          <a:prstGeom prst="rect">
            <a:avLst/>
          </a:prstGeom>
        </p:spPr>
      </p:pic>
    </p:spTree>
    <p:extLst>
      <p:ext uri="{BB962C8B-B14F-4D97-AF65-F5344CB8AC3E}">
        <p14:creationId xmlns:p14="http://schemas.microsoft.com/office/powerpoint/2010/main" val="1734225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404664"/>
            <a:ext cx="6858000" cy="2387600"/>
          </a:xfrm>
        </p:spPr>
        <p:txBody>
          <a:bodyPr>
            <a:normAutofit/>
          </a:bodyPr>
          <a:lstStyle/>
          <a:p>
            <a:pPr algn="l"/>
            <a:r>
              <a:rPr lang="lv-LV" dirty="0" smtClean="0"/>
              <a:t/>
            </a:r>
            <a:br>
              <a:rPr lang="lv-LV" dirty="0" smtClean="0"/>
            </a:br>
            <a:r>
              <a:rPr lang="lv-LV" sz="2400" dirty="0" smtClean="0">
                <a:latin typeface="+mn-lt"/>
                <a:cs typeface="Times New Roman" panose="02020603050405020304" pitchFamily="18" charset="0"/>
              </a:rPr>
              <a:t>APAKŠTĒMA:</a:t>
            </a:r>
            <a:endParaRPr lang="lv-LV" sz="2400" dirty="0">
              <a:latin typeface="+mn-lt"/>
              <a:cs typeface="Times New Roman" panose="02020603050405020304" pitchFamily="18" charset="0"/>
            </a:endParaRPr>
          </a:p>
        </p:txBody>
      </p:sp>
      <p:sp>
        <p:nvSpPr>
          <p:cNvPr id="3" name="Subtitle 2"/>
          <p:cNvSpPr>
            <a:spLocks noGrp="1"/>
          </p:cNvSpPr>
          <p:nvPr>
            <p:ph type="subTitle" idx="1"/>
          </p:nvPr>
        </p:nvSpPr>
        <p:spPr>
          <a:xfrm>
            <a:off x="539552" y="2816641"/>
            <a:ext cx="7362056" cy="1595573"/>
          </a:xfrm>
        </p:spPr>
        <p:txBody>
          <a:bodyPr>
            <a:normAutofit/>
          </a:bodyPr>
          <a:lstStyle/>
          <a:p>
            <a:r>
              <a:rPr lang="lv-LV" sz="4000" b="1" dirty="0">
                <a:solidFill>
                  <a:prstClr val="black"/>
                </a:solidFill>
                <a:latin typeface="+mj-lt"/>
                <a:ea typeface="+mj-ea"/>
                <a:cs typeface="Times New Roman" panose="02020603050405020304" pitchFamily="18" charset="0"/>
              </a:rPr>
              <a:t>Grāmatvedības pirmdokumenti</a:t>
            </a:r>
            <a:endParaRPr lang="lv-LV" sz="4000" dirty="0">
              <a:latin typeface="+mj-lt"/>
              <a:cs typeface="Times New Roman" panose="02020603050405020304" pitchFamily="18" charset="0"/>
            </a:endParaRPr>
          </a:p>
        </p:txBody>
      </p:sp>
    </p:spTree>
    <p:extLst>
      <p:ext uri="{BB962C8B-B14F-4D97-AF65-F5344CB8AC3E}">
        <p14:creationId xmlns:p14="http://schemas.microsoft.com/office/powerpoint/2010/main" val="36344187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dirty="0" smtClean="0"/>
              <a:t>Sasniedzamais rezultāts</a:t>
            </a:r>
            <a:endParaRPr lang="lv-LV" sz="4000" dirty="0"/>
          </a:p>
        </p:txBody>
      </p:sp>
      <p:sp>
        <p:nvSpPr>
          <p:cNvPr id="3" name="Content Placeholder 2"/>
          <p:cNvSpPr>
            <a:spLocks noGrp="1"/>
          </p:cNvSpPr>
          <p:nvPr>
            <p:ph idx="1"/>
          </p:nvPr>
        </p:nvSpPr>
        <p:spPr/>
        <p:txBody>
          <a:bodyPr>
            <a:normAutofit lnSpcReduction="10000"/>
          </a:bodyPr>
          <a:lstStyle/>
          <a:p>
            <a:pPr marL="0" indent="0">
              <a:buNone/>
            </a:pPr>
            <a:r>
              <a:rPr lang="lv-LV" sz="2400" b="1" dirty="0" smtClean="0"/>
              <a:t>Spēsiet: </a:t>
            </a:r>
          </a:p>
          <a:p>
            <a:pPr marL="0" indent="0">
              <a:buNone/>
            </a:pPr>
            <a:r>
              <a:rPr lang="lv-LV" sz="2400" dirty="0" smtClean="0"/>
              <a:t>sagatavot </a:t>
            </a:r>
            <a:r>
              <a:rPr lang="lv-LV" sz="2400" dirty="0"/>
              <a:t>grāmatvedības uzskaites un </a:t>
            </a:r>
            <a:r>
              <a:rPr lang="lv-LV" sz="2400" dirty="0" smtClean="0"/>
              <a:t>lietvedības pirmdokumentus</a:t>
            </a:r>
            <a:r>
              <a:rPr lang="lv-LV" sz="2400" dirty="0"/>
              <a:t>. </a:t>
            </a:r>
            <a:endParaRPr lang="lv-LV" sz="2400" dirty="0" smtClean="0"/>
          </a:p>
          <a:p>
            <a:pPr marL="0" indent="0">
              <a:buNone/>
            </a:pPr>
            <a:endParaRPr lang="lv-LV" sz="2400" b="1" dirty="0" smtClean="0"/>
          </a:p>
          <a:p>
            <a:pPr marL="0" indent="0">
              <a:buNone/>
            </a:pPr>
            <a:r>
              <a:rPr lang="lv-LV" sz="2400" b="1" dirty="0" smtClean="0"/>
              <a:t>Zināsiet: </a:t>
            </a:r>
          </a:p>
          <a:p>
            <a:pPr marL="0" indent="0">
              <a:buNone/>
            </a:pPr>
            <a:r>
              <a:rPr lang="lv-LV" sz="2400" dirty="0" smtClean="0"/>
              <a:t>grāmatvedības </a:t>
            </a:r>
            <a:r>
              <a:rPr lang="lv-LV" sz="2400" dirty="0"/>
              <a:t>uzskaites un </a:t>
            </a:r>
            <a:r>
              <a:rPr lang="lv-LV" sz="2400" dirty="0" smtClean="0"/>
              <a:t>lietvedības </a:t>
            </a:r>
            <a:r>
              <a:rPr lang="lv-LV" sz="2400" dirty="0"/>
              <a:t>pirmdokumentu noformēšanas pamatprasības. </a:t>
            </a:r>
            <a:endParaRPr lang="lv-LV" sz="2400" dirty="0" smtClean="0"/>
          </a:p>
          <a:p>
            <a:pPr marL="0" indent="0">
              <a:buNone/>
            </a:pPr>
            <a:endParaRPr lang="lv-LV" sz="2400" b="1" dirty="0" smtClean="0"/>
          </a:p>
          <a:p>
            <a:pPr marL="0" indent="0">
              <a:buNone/>
            </a:pPr>
            <a:r>
              <a:rPr lang="lv-LV" sz="2400" b="1" dirty="0" smtClean="0"/>
              <a:t>Izpratīsiet: </a:t>
            </a:r>
          </a:p>
          <a:p>
            <a:pPr marL="0" indent="0">
              <a:buNone/>
            </a:pPr>
            <a:r>
              <a:rPr lang="lv-LV" sz="2400" dirty="0" smtClean="0"/>
              <a:t>likumu </a:t>
            </a:r>
            <a:r>
              <a:rPr lang="lv-LV" sz="2400" dirty="0"/>
              <a:t>un normatīvo aktu prasību ievērošanas nepieciešamību dokumentu sagatavošanā. </a:t>
            </a:r>
          </a:p>
          <a:p>
            <a:endParaRPr lang="lv-LV" dirty="0"/>
          </a:p>
        </p:txBody>
      </p:sp>
      <p:pic>
        <p:nvPicPr>
          <p:cNvPr id="4" name="Picture 3"/>
          <p:cNvPicPr>
            <a:picLocks noChangeAspect="1"/>
          </p:cNvPicPr>
          <p:nvPr/>
        </p:nvPicPr>
        <p:blipFill>
          <a:blip r:embed="rId2"/>
          <a:stretch>
            <a:fillRect/>
          </a:stretch>
        </p:blipFill>
        <p:spPr>
          <a:xfrm>
            <a:off x="4111712" y="6351988"/>
            <a:ext cx="920576" cy="506012"/>
          </a:xfrm>
          <a:prstGeom prst="rect">
            <a:avLst/>
          </a:prstGeom>
        </p:spPr>
      </p:pic>
    </p:spTree>
    <p:extLst>
      <p:ext uri="{BB962C8B-B14F-4D97-AF65-F5344CB8AC3E}">
        <p14:creationId xmlns:p14="http://schemas.microsoft.com/office/powerpoint/2010/main" val="3391110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lv-LV" sz="4000" dirty="0" smtClean="0"/>
              <a:t>Vārdi/frāzes, kuras jāzina</a:t>
            </a:r>
            <a:endParaRPr lang="lv-LV" sz="40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16249947"/>
              </p:ext>
            </p:extLst>
          </p:nvPr>
        </p:nvGraphicFramePr>
        <p:xfrm>
          <a:off x="628650" y="1484784"/>
          <a:ext cx="7886700" cy="46921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p:cNvPicPr>
            <a:picLocks noChangeAspect="1"/>
          </p:cNvPicPr>
          <p:nvPr/>
        </p:nvPicPr>
        <p:blipFill>
          <a:blip r:embed="rId7"/>
          <a:stretch>
            <a:fillRect/>
          </a:stretch>
        </p:blipFill>
        <p:spPr>
          <a:xfrm>
            <a:off x="4111712" y="6356353"/>
            <a:ext cx="920576" cy="506012"/>
          </a:xfrm>
          <a:prstGeom prst="rect">
            <a:avLst/>
          </a:prstGeom>
        </p:spPr>
      </p:pic>
    </p:spTree>
    <p:extLst>
      <p:ext uri="{BB962C8B-B14F-4D97-AF65-F5344CB8AC3E}">
        <p14:creationId xmlns:p14="http://schemas.microsoft.com/office/powerpoint/2010/main" val="908238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normAutofit/>
          </a:bodyPr>
          <a:lstStyle/>
          <a:p>
            <a:r>
              <a:rPr lang="lv-LV" sz="4000" dirty="0" smtClean="0">
                <a:solidFill>
                  <a:prstClr val="black"/>
                </a:solidFill>
                <a:cs typeface="Times New Roman" panose="02020603050405020304" pitchFamily="18" charset="0"/>
              </a:rPr>
              <a:t>Grāmatvedības pirmsākumi pasaulē</a:t>
            </a:r>
            <a:endParaRPr lang="lv-LV" sz="4000" dirty="0"/>
          </a:p>
        </p:txBody>
      </p:sp>
      <p:sp>
        <p:nvSpPr>
          <p:cNvPr id="3" name="Satura vietturis 2"/>
          <p:cNvSpPr>
            <a:spLocks noGrp="1"/>
          </p:cNvSpPr>
          <p:nvPr>
            <p:ph idx="1"/>
          </p:nvPr>
        </p:nvSpPr>
        <p:spPr/>
        <p:txBody>
          <a:bodyPr>
            <a:normAutofit/>
          </a:bodyPr>
          <a:lstStyle/>
          <a:p>
            <a:pPr marL="0" lvl="0" indent="0" algn="just">
              <a:buNone/>
            </a:pPr>
            <a:r>
              <a:rPr lang="lv-LV" sz="2400" spc="75" dirty="0">
                <a:solidFill>
                  <a:prstClr val="black"/>
                </a:solidFill>
                <a:ea typeface="Times New Roman"/>
                <a:cs typeface="Times New Roman" panose="02020603050405020304" pitchFamily="18" charset="0"/>
              </a:rPr>
              <a:t>Senās Romas pilsoņi bija ieinteresēti iekārtot speciālas mājas grāmatas, lai pierādītu savu </a:t>
            </a:r>
            <a:r>
              <a:rPr lang="lv-LV" sz="2400" spc="75" dirty="0" smtClean="0">
                <a:solidFill>
                  <a:prstClr val="black"/>
                </a:solidFill>
                <a:ea typeface="Times New Roman"/>
                <a:cs typeface="Times New Roman" panose="02020603050405020304" pitchFamily="18" charset="0"/>
              </a:rPr>
              <a:t>bagātību un </a:t>
            </a:r>
            <a:r>
              <a:rPr lang="lv-LV" sz="2400" spc="75" dirty="0">
                <a:solidFill>
                  <a:prstClr val="black"/>
                </a:solidFill>
                <a:ea typeface="Times New Roman"/>
                <a:cs typeface="Times New Roman" panose="02020603050405020304" pitchFamily="18" charset="0"/>
              </a:rPr>
              <a:t>tā paaugstinātu savu sabiedrisko stāvokli un palielinātu ietekmi.</a:t>
            </a:r>
          </a:p>
          <a:p>
            <a:pPr marL="0" lvl="0" indent="0" algn="just">
              <a:buNone/>
            </a:pPr>
            <a:r>
              <a:rPr lang="lv-LV" sz="2400" spc="75" dirty="0" smtClean="0">
                <a:solidFill>
                  <a:prstClr val="black"/>
                </a:solidFill>
                <a:ea typeface="Times New Roman"/>
                <a:cs typeface="Times New Roman" panose="02020603050405020304" pitchFamily="18" charset="0"/>
              </a:rPr>
              <a:t>Grāmatvedības </a:t>
            </a:r>
            <a:r>
              <a:rPr lang="lv-LV" sz="2400" spc="75" dirty="0">
                <a:solidFill>
                  <a:prstClr val="black"/>
                </a:solidFill>
                <a:ea typeface="Times New Roman"/>
                <a:cs typeface="Times New Roman" panose="02020603050405020304" pitchFamily="18" charset="0"/>
              </a:rPr>
              <a:t>uzskaites sistēmas pamatlicējs </a:t>
            </a:r>
            <a:r>
              <a:rPr lang="lv-LV" sz="2400" spc="75" dirty="0" err="1" smtClean="0">
                <a:solidFill>
                  <a:prstClr val="black"/>
                </a:solidFill>
                <a:ea typeface="Times New Roman"/>
                <a:cs typeface="Times New Roman" panose="02020603050405020304" pitchFamily="18" charset="0"/>
              </a:rPr>
              <a:t>Luka</a:t>
            </a:r>
            <a:r>
              <a:rPr lang="lv-LV" sz="2400" spc="75" dirty="0" smtClean="0">
                <a:solidFill>
                  <a:prstClr val="black"/>
                </a:solidFill>
                <a:ea typeface="Times New Roman"/>
                <a:cs typeface="Times New Roman" panose="02020603050405020304" pitchFamily="18" charset="0"/>
              </a:rPr>
              <a:t> </a:t>
            </a:r>
            <a:r>
              <a:rPr lang="lv-LV" sz="2400" spc="75" dirty="0" err="1">
                <a:solidFill>
                  <a:prstClr val="black"/>
                </a:solidFill>
                <a:ea typeface="Times New Roman"/>
                <a:cs typeface="Times New Roman" panose="02020603050405020304" pitchFamily="18" charset="0"/>
              </a:rPr>
              <a:t>Pačoli</a:t>
            </a:r>
            <a:r>
              <a:rPr lang="lv-LV" sz="2400" spc="75" dirty="0">
                <a:solidFill>
                  <a:prstClr val="black"/>
                </a:solidFill>
                <a:ea typeface="Times New Roman"/>
                <a:cs typeface="Times New Roman" panose="02020603050405020304" pitchFamily="18" charset="0"/>
              </a:rPr>
              <a:t>. 1494. gadā matemātiķis </a:t>
            </a:r>
            <a:r>
              <a:rPr lang="lv-LV" sz="2400" spc="75" dirty="0" err="1">
                <a:solidFill>
                  <a:prstClr val="black"/>
                </a:solidFill>
                <a:ea typeface="Times New Roman"/>
                <a:cs typeface="Times New Roman" panose="02020603050405020304" pitchFamily="18" charset="0"/>
              </a:rPr>
              <a:t>Luka</a:t>
            </a:r>
            <a:r>
              <a:rPr lang="lv-LV" sz="2400" spc="75" dirty="0">
                <a:solidFill>
                  <a:prstClr val="black"/>
                </a:solidFill>
                <a:ea typeface="Times New Roman"/>
                <a:cs typeface="Times New Roman" panose="02020603050405020304" pitchFamily="18" charset="0"/>
              </a:rPr>
              <a:t> </a:t>
            </a:r>
            <a:r>
              <a:rPr lang="lv-LV" sz="2400" spc="75" dirty="0" err="1">
                <a:solidFill>
                  <a:prstClr val="black"/>
                </a:solidFill>
                <a:ea typeface="Times New Roman"/>
                <a:cs typeface="Times New Roman" panose="02020603050405020304" pitchFamily="18" charset="0"/>
              </a:rPr>
              <a:t>Pačoli</a:t>
            </a:r>
            <a:r>
              <a:rPr lang="lv-LV" sz="2400" spc="75" dirty="0">
                <a:solidFill>
                  <a:prstClr val="black"/>
                </a:solidFill>
                <a:ea typeface="Times New Roman"/>
                <a:cs typeface="Times New Roman" panose="02020603050405020304" pitchFamily="18" charset="0"/>
              </a:rPr>
              <a:t> (</a:t>
            </a:r>
            <a:r>
              <a:rPr lang="lv-LV" sz="2400" i="1" spc="75" dirty="0" err="1">
                <a:solidFill>
                  <a:prstClr val="black"/>
                </a:solidFill>
                <a:ea typeface="Times New Roman"/>
                <a:cs typeface="Times New Roman" panose="02020603050405020304" pitchFamily="18" charset="0"/>
              </a:rPr>
              <a:t>Fra</a:t>
            </a:r>
            <a:r>
              <a:rPr lang="lv-LV" sz="2400" i="1" spc="75" dirty="0">
                <a:solidFill>
                  <a:prstClr val="black"/>
                </a:solidFill>
                <a:ea typeface="Times New Roman"/>
                <a:cs typeface="Times New Roman" panose="02020603050405020304" pitchFamily="18" charset="0"/>
              </a:rPr>
              <a:t> </a:t>
            </a:r>
            <a:r>
              <a:rPr lang="lv-LV" sz="2400" i="1" spc="75" dirty="0" err="1">
                <a:solidFill>
                  <a:prstClr val="black"/>
                </a:solidFill>
                <a:ea typeface="Times New Roman"/>
                <a:cs typeface="Times New Roman" panose="02020603050405020304" pitchFamily="18" charset="0"/>
              </a:rPr>
              <a:t>Luca</a:t>
            </a:r>
            <a:r>
              <a:rPr lang="lv-LV" sz="2400" i="1" spc="75" dirty="0">
                <a:solidFill>
                  <a:prstClr val="black"/>
                </a:solidFill>
                <a:ea typeface="Times New Roman"/>
                <a:cs typeface="Times New Roman" panose="02020603050405020304" pitchFamily="18" charset="0"/>
              </a:rPr>
              <a:t> </a:t>
            </a:r>
            <a:r>
              <a:rPr lang="lv-LV" sz="2400" i="1" spc="75" dirty="0" err="1">
                <a:solidFill>
                  <a:prstClr val="black"/>
                </a:solidFill>
                <a:ea typeface="Times New Roman"/>
                <a:cs typeface="Times New Roman" panose="02020603050405020304" pitchFamily="18" charset="0"/>
              </a:rPr>
              <a:t>Bartolomeo</a:t>
            </a:r>
            <a:r>
              <a:rPr lang="lv-LV" sz="2400" i="1" spc="75" dirty="0">
                <a:solidFill>
                  <a:prstClr val="black"/>
                </a:solidFill>
                <a:ea typeface="Times New Roman"/>
                <a:cs typeface="Times New Roman" panose="02020603050405020304" pitchFamily="18" charset="0"/>
              </a:rPr>
              <a:t> </a:t>
            </a:r>
            <a:r>
              <a:rPr lang="lv-LV" sz="2400" i="1" spc="75" dirty="0" err="1">
                <a:solidFill>
                  <a:prstClr val="black"/>
                </a:solidFill>
                <a:ea typeface="Times New Roman"/>
                <a:cs typeface="Times New Roman" panose="02020603050405020304" pitchFamily="18" charset="0"/>
              </a:rPr>
              <a:t>de</a:t>
            </a:r>
            <a:r>
              <a:rPr lang="lv-LV" sz="2400" i="1" spc="75" dirty="0">
                <a:solidFill>
                  <a:prstClr val="black"/>
                </a:solidFill>
                <a:ea typeface="Times New Roman"/>
                <a:cs typeface="Times New Roman" panose="02020603050405020304" pitchFamily="18" charset="0"/>
              </a:rPr>
              <a:t> </a:t>
            </a:r>
            <a:r>
              <a:rPr lang="lv-LV" sz="2400" i="1" spc="75" dirty="0" err="1">
                <a:solidFill>
                  <a:prstClr val="black"/>
                </a:solidFill>
                <a:ea typeface="Times New Roman"/>
                <a:cs typeface="Times New Roman" panose="02020603050405020304" pitchFamily="18" charset="0"/>
              </a:rPr>
              <a:t>Pacioli</a:t>
            </a:r>
            <a:r>
              <a:rPr lang="lv-LV" sz="2400" spc="75" dirty="0">
                <a:solidFill>
                  <a:prstClr val="black"/>
                </a:solidFill>
                <a:ea typeface="Times New Roman"/>
                <a:cs typeface="Times New Roman" panose="02020603050405020304" pitchFamily="18" charset="0"/>
              </a:rPr>
              <a:t>) izdomāja un ieviesa grāmatvedības divkāršā ieraksta jēgu un būtību.</a:t>
            </a:r>
          </a:p>
          <a:p>
            <a:pPr marL="0" lvl="0" indent="0" algn="just">
              <a:buNone/>
            </a:pPr>
            <a:r>
              <a:rPr lang="lv-LV" sz="2400" spc="75" dirty="0">
                <a:solidFill>
                  <a:prstClr val="black"/>
                </a:solidFill>
                <a:ea typeface="Times New Roman"/>
                <a:cs typeface="Times New Roman" panose="02020603050405020304" pitchFamily="18" charset="0"/>
              </a:rPr>
              <a:t>Termins </a:t>
            </a:r>
            <a:r>
              <a:rPr lang="lv-LV" sz="2400" spc="75" dirty="0" smtClean="0">
                <a:solidFill>
                  <a:prstClr val="black"/>
                </a:solidFill>
                <a:ea typeface="Times New Roman"/>
                <a:cs typeface="Times New Roman" panose="02020603050405020304" pitchFamily="18" charset="0"/>
              </a:rPr>
              <a:t>«grāmatvedis» </a:t>
            </a:r>
            <a:r>
              <a:rPr lang="lv-LV" sz="2400" spc="75" dirty="0">
                <a:solidFill>
                  <a:prstClr val="black"/>
                </a:solidFill>
                <a:ea typeface="Times New Roman"/>
                <a:cs typeface="Times New Roman" panose="02020603050405020304" pitchFamily="18" charset="0"/>
              </a:rPr>
              <a:t>pirmo reizi vēsturiskajos rakstos minēts 15. gadsimtā, bet līdz tam uzskaites veicējus sauca vai nu par rakstītājiem, vai </a:t>
            </a:r>
            <a:r>
              <a:rPr lang="lv-LV" sz="2400" spc="75" dirty="0" smtClean="0">
                <a:solidFill>
                  <a:prstClr val="black"/>
                </a:solidFill>
                <a:ea typeface="Times New Roman"/>
                <a:cs typeface="Times New Roman" panose="02020603050405020304" pitchFamily="18" charset="0"/>
              </a:rPr>
              <a:t>skaitītājiem.</a:t>
            </a:r>
            <a:endParaRPr lang="lv-LV" sz="2400" dirty="0"/>
          </a:p>
        </p:txBody>
      </p:sp>
    </p:spTree>
    <p:extLst>
      <p:ext uri="{BB962C8B-B14F-4D97-AF65-F5344CB8AC3E}">
        <p14:creationId xmlns:p14="http://schemas.microsoft.com/office/powerpoint/2010/main" val="16885630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1205</TotalTime>
  <Words>2416</Words>
  <Application>Microsoft Office PowerPoint</Application>
  <PresentationFormat>On-screen Show (4:3)</PresentationFormat>
  <Paragraphs>271</Paragraphs>
  <Slides>46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46</vt:i4>
      </vt:variant>
    </vt:vector>
  </HeadingPairs>
  <TitlesOfParts>
    <vt:vector size="54" baseType="lpstr">
      <vt:lpstr>Arial</vt:lpstr>
      <vt:lpstr>Calibri</vt:lpstr>
      <vt:lpstr>Calibri Light</vt:lpstr>
      <vt:lpstr>Roboto Condensed</vt:lpstr>
      <vt:lpstr>times new roman</vt:lpstr>
      <vt:lpstr>times new roman</vt:lpstr>
      <vt:lpstr>Wingdings</vt:lpstr>
      <vt:lpstr>Office Theme</vt:lpstr>
      <vt:lpstr>DAUGAVPILS BŪVNIECĪBAS TEHNIKUMS  </vt:lpstr>
      <vt:lpstr>Anotācija</vt:lpstr>
      <vt:lpstr>TĒMA:  Grāmatvedības pirmdokumentu uzskaite un lietvedība </vt:lpstr>
      <vt:lpstr>Aktualitāte</vt:lpstr>
      <vt:lpstr>Grāmatvedības pirmdokumentu uzskaite un lietvedībā</vt:lpstr>
      <vt:lpstr> APAKŠTĒMA:</vt:lpstr>
      <vt:lpstr>Sasniedzamais rezultāts</vt:lpstr>
      <vt:lpstr>Vārdi/frāzes, kuras jāzina</vt:lpstr>
      <vt:lpstr>Grāmatvedības pirmsākumi pasaulē</vt:lpstr>
      <vt:lpstr>Grāmatvedības pirmsākumi Latvijā</vt:lpstr>
      <vt:lpstr>Fakti par grāmatvedību  Latvijā pagājušajā gadsimtā</vt:lpstr>
      <vt:lpstr>Grāmatvedība</vt:lpstr>
      <vt:lpstr>Grāmatvedība</vt:lpstr>
      <vt:lpstr>PowerPoint Presentation</vt:lpstr>
      <vt:lpstr>Grāmatvedības pirmdokumenti </vt:lpstr>
      <vt:lpstr>https://www.latinsoft.lv/gramatvedibas-attaisnojuma-dokumentu-butiba-klasifikacija-un-saturs </vt:lpstr>
      <vt:lpstr>Grāmatvedības pirmdokumenti </vt:lpstr>
      <vt:lpstr>Grāmatvedības pirmdokumenti </vt:lpstr>
      <vt:lpstr>Grāmatvedības pirmdokumenti </vt:lpstr>
      <vt:lpstr>Grāmatvedības pirmdokumenti </vt:lpstr>
      <vt:lpstr>Grāmatvedības pirmdokumenti </vt:lpstr>
      <vt:lpstr>Grāmatvedības pirmdokumenti </vt:lpstr>
      <vt:lpstr>Grāmatvedības pirmdokumenti </vt:lpstr>
      <vt:lpstr>Grāmatvedības pirmdokumenti </vt:lpstr>
      <vt:lpstr>Grāmatvedības pirmdokumenti </vt:lpstr>
      <vt:lpstr>Grāmatvedības pirmdokumenti </vt:lpstr>
      <vt:lpstr>Grāmatvedības pirmdokumenti </vt:lpstr>
      <vt:lpstr>Grāmatvedības pirmdokumenti </vt:lpstr>
      <vt:lpstr>Grāmatvedības pirmdokumenti </vt:lpstr>
      <vt:lpstr>Grāmatvedības pirmdokumenti </vt:lpstr>
      <vt:lpstr>Attaisnojuma dokumentu veidi</vt:lpstr>
      <vt:lpstr>Attaisnojuma dokumentu veidi</vt:lpstr>
      <vt:lpstr>Attaisnojuma dokumentu veidi</vt:lpstr>
      <vt:lpstr>Attaisnojuma dokumentu veidi</vt:lpstr>
      <vt:lpstr>Attaisnojuma dokumentu veidi</vt:lpstr>
      <vt:lpstr>Attaisnojuma dokumentu veidi</vt:lpstr>
      <vt:lpstr>Attaisnojuma dokumentu labošana</vt:lpstr>
      <vt:lpstr>Attaisnojuma dokumentu labošana</vt:lpstr>
      <vt:lpstr>Papildrekvizīti</vt:lpstr>
      <vt:lpstr>Papildrekvizīti</vt:lpstr>
      <vt:lpstr>Papildrekvizīti</vt:lpstr>
      <vt:lpstr>Ar attaisnojuma dokumentiem saistītie normatīvie akti</vt:lpstr>
      <vt:lpstr>Grāmatvedības uzskaites normatīvie akti</vt:lpstr>
      <vt:lpstr>Vai tika sasniegts rezultāts?</vt:lpstr>
      <vt:lpstr>Vai varam skaidrot vārdus/frāzes?</vt:lpstr>
      <vt:lpstr>Literatūra un e-resursi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Lietotajs</dc:creator>
  <cp:lastModifiedBy>User</cp:lastModifiedBy>
  <cp:revision>104</cp:revision>
  <dcterms:created xsi:type="dcterms:W3CDTF">2020-11-09T10:51:10Z</dcterms:created>
  <dcterms:modified xsi:type="dcterms:W3CDTF">2022-02-14T14:11:10Z</dcterms:modified>
</cp:coreProperties>
</file>